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6" r:id="rId2"/>
    <p:sldId id="274" r:id="rId3"/>
    <p:sldId id="275" r:id="rId4"/>
    <p:sldId id="257" r:id="rId5"/>
    <p:sldId id="276" r:id="rId6"/>
    <p:sldId id="263" r:id="rId7"/>
    <p:sldId id="258" r:id="rId8"/>
    <p:sldId id="259" r:id="rId9"/>
    <p:sldId id="260" r:id="rId10"/>
    <p:sldId id="271" r:id="rId11"/>
    <p:sldId id="268" r:id="rId12"/>
    <p:sldId id="269" r:id="rId13"/>
    <p:sldId id="270" r:id="rId14"/>
    <p:sldId id="267" r:id="rId15"/>
    <p:sldId id="277" r:id="rId16"/>
    <p:sldId id="273" r:id="rId17"/>
    <p:sldId id="264" r:id="rId18"/>
    <p:sldId id="265" r:id="rId19"/>
    <p:sldId id="278" r:id="rId20"/>
    <p:sldId id="266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9331" autoAdjust="0"/>
  </p:normalViewPr>
  <p:slideViewPr>
    <p:cSldViewPr snapToGrid="0">
      <p:cViewPr varScale="1">
        <p:scale>
          <a:sx n="62" d="100"/>
          <a:sy n="62" d="100"/>
        </p:scale>
        <p:origin x="93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FD2449-901E-4D28-A5AD-919F15E3D2FE}" type="datetimeFigureOut">
              <a:rPr lang="en-US" smtClean="0"/>
              <a:t>6/21/2021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2B3DF6-D163-4F88-8B97-B466A88C18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3080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1" dirty="0">
                <a:solidFill>
                  <a:srgbClr val="808080"/>
                </a:solidFill>
                <a:effectLst/>
              </a:rPr>
              <a:t># Image Data Augmentation: Image data augmentation is a technique that can </a:t>
            </a:r>
          </a:p>
          <a:p>
            <a:r>
              <a:rPr lang="en-US" i="1" dirty="0">
                <a:solidFill>
                  <a:srgbClr val="808080"/>
                </a:solidFill>
                <a:effectLst/>
              </a:rPr>
              <a:t>be used to artificially expand the size of a training dataset by creating modified versions of images in the dataset. </a:t>
            </a:r>
          </a:p>
          <a:p>
            <a:r>
              <a:rPr lang="en-US" i="1" dirty="0">
                <a:solidFill>
                  <a:srgbClr val="808080"/>
                </a:solidFill>
                <a:effectLst/>
              </a:rPr>
              <a:t>It uses techniques such as flipping, zooming, padding, cropping, etc.</a:t>
            </a:r>
            <a:br>
              <a:rPr lang="en-US" i="1" dirty="0">
                <a:solidFill>
                  <a:srgbClr val="808080"/>
                </a:solidFill>
                <a:effectLst/>
              </a:rPr>
            </a:br>
            <a:r>
              <a:rPr lang="en-US" i="1" dirty="0">
                <a:solidFill>
                  <a:srgbClr val="808080"/>
                </a:solidFill>
                <a:effectLst/>
              </a:rPr>
              <a:t># Data augmentation makes the model more robust to slight variations, and hence prevents the model from overfitting.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2B3DF6-D163-4F88-8B97-B466A88C181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1443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410F1-7685-43DA-A485-267A9CE966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895964B-CEC4-4A57-BB13-BCB0CA51F5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12C22E-3497-4877-9427-D0009CF0B5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1FE24-6F0F-441F-9FE4-8E8C5CF68091}" type="datetimeFigureOut">
              <a:rPr lang="en-US" smtClean="0"/>
              <a:t>6/21/2021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7914FC-D620-4D4A-AB9F-A40597DBC3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E718BE-2016-4333-B44D-BBDA6F5F7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976B1-A3B8-4197-BB55-5245519400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8461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54B48-750A-4D4B-94B6-E61A6C9CD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5DE7FB6-F9BE-4193-9D1E-A5D7C6E53C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477E62-EE42-489C-B433-A97F7F66E1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1FE24-6F0F-441F-9FE4-8E8C5CF68091}" type="datetimeFigureOut">
              <a:rPr lang="en-US" smtClean="0"/>
              <a:t>6/21/2021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42F255-78BA-47CB-BE86-DA76BCBC62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6E0FF4-5A72-45AC-8118-A53709F2F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976B1-A3B8-4197-BB55-5245519400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2310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8D532A5-9589-4296-9EAC-B2CB91AD1C7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47869E-FC3E-4187-BEDD-E4BC4B473F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CEB801-3427-494D-97B0-4A23E73C54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1FE24-6F0F-441F-9FE4-8E8C5CF68091}" type="datetimeFigureOut">
              <a:rPr lang="en-US" smtClean="0"/>
              <a:t>6/21/2021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707D31-72A4-412B-BC60-4E795A23AB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16B6FA-7C3C-45D2-97A4-641042998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976B1-A3B8-4197-BB55-5245519400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1443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423CE-26D8-4853-9910-D804FCD34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B33BD2-DD81-479F-BC45-BE6EE44CA2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F49CF8-1F2C-4072-B715-35655672E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1FE24-6F0F-441F-9FE4-8E8C5CF68091}" type="datetimeFigureOut">
              <a:rPr lang="en-US" smtClean="0"/>
              <a:t>6/21/2021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1486B5-737C-4DB1-83FE-643D5FB178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9ED7D8-7D54-4671-A25F-8270AF3718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976B1-A3B8-4197-BB55-5245519400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374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CA86A-E293-4AD1-973A-51B7C3801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2F6F42-9978-45C4-B5BA-C3324A72DB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AC0FC8-F3A5-4D8D-8D36-08795FC2B4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1FE24-6F0F-441F-9FE4-8E8C5CF68091}" type="datetimeFigureOut">
              <a:rPr lang="en-US" smtClean="0"/>
              <a:t>6/21/2021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EF4B81-42D4-4A81-B917-136471453C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068C9A-7898-4BE6-B65B-816674E65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976B1-A3B8-4197-BB55-5245519400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7400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A2A01-34FB-4EE5-89DF-40FD36A4AE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24694E-B68C-4BF7-A68F-661802799C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805969-876E-48CF-8509-0C4CAFACB3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446037-221A-4A67-BB12-40B906E496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1FE24-6F0F-441F-9FE4-8E8C5CF68091}" type="datetimeFigureOut">
              <a:rPr lang="en-US" smtClean="0"/>
              <a:t>6/21/2021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803BFB-4FF5-41DE-88AB-4C28AE6CFB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17BEA9-805E-483F-86D4-BF8DC6ED8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976B1-A3B8-4197-BB55-5245519400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9019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A287B5-FF0B-47D1-B187-5B970618E8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CF6C63-C8A2-40C9-86BD-0D856AF227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8D4E1D-F5CB-4222-835A-69C8A8FA36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CA176A8-4D85-4C1F-B0D6-02E5F831F2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9485139-C2B1-4853-AA7F-DFC494BC73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7EF1D7C-0B60-421E-BCC2-FB1AE6B1A9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1FE24-6F0F-441F-9FE4-8E8C5CF68091}" type="datetimeFigureOut">
              <a:rPr lang="en-US" smtClean="0"/>
              <a:t>6/21/2021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0212AC7-A34A-4322-9A75-84306E11CF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AE850D0-1349-4430-B8EE-58FA18348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976B1-A3B8-4197-BB55-5245519400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4732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845C19-3559-4C88-9A52-F89513FFD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68DED3-33F0-4253-B058-2A5A620B17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1FE24-6F0F-441F-9FE4-8E8C5CF68091}" type="datetimeFigureOut">
              <a:rPr lang="en-US" smtClean="0"/>
              <a:t>6/21/2021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FE2ACE-F04B-497A-AA03-DCDC56D338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0003E9-6B1C-45AE-8C58-EB02B09BB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976B1-A3B8-4197-BB55-5245519400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3709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0EB810E-8E73-4DDE-8E8E-9F98A3C65C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1FE24-6F0F-441F-9FE4-8E8C5CF68091}" type="datetimeFigureOut">
              <a:rPr lang="en-US" smtClean="0"/>
              <a:t>6/21/2021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F9D1D5-F8C2-42D3-861F-0CCD9ECE5D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BE3A92-58D0-4B25-BF02-33B8EB2CD8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976B1-A3B8-4197-BB55-5245519400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1944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B04702-9CC5-4649-9B66-DDE141C636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4AA749-5DFB-4073-AEE1-96E706BAE5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3EF87B-6D57-4E48-8554-74C819E2C2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3C5358-964A-4FCF-8922-5390AB205A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1FE24-6F0F-441F-9FE4-8E8C5CF68091}" type="datetimeFigureOut">
              <a:rPr lang="en-US" smtClean="0"/>
              <a:t>6/21/2021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FE722A-5F43-4911-B47E-7DFA036EA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E3776F-5BE8-446D-8868-5516A50B2A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976B1-A3B8-4197-BB55-5245519400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4118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22E8E-0CF6-461A-9AEF-86B708106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C3A7CF7-D28E-49A0-A368-03910715195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246156-A7A6-4D9F-982C-B95ED41269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94CAA7-82E6-4F40-8416-F3E2B97C54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1FE24-6F0F-441F-9FE4-8E8C5CF68091}" type="datetimeFigureOut">
              <a:rPr lang="en-US" smtClean="0"/>
              <a:t>6/21/2021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E5CDB7-8AAF-4D01-81F8-8258CB3279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E224FF-E9C2-4287-ADC6-4F0ACABC52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976B1-A3B8-4197-BB55-5245519400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5657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5882B1F-1D24-40B8-980F-BD6DB208FC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7CB0D2-36D3-447D-A225-8A7B41FD84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9FA5DD-EC25-4352-9AB7-22931D6DAC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31FE24-6F0F-441F-9FE4-8E8C5CF68091}" type="datetimeFigureOut">
              <a:rPr lang="en-US" smtClean="0"/>
              <a:t>6/21/2021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4A1004-21F0-4A3C-8DDF-ACB0A5D046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37F59A-5734-4F6B-A039-379693251F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4976B1-A3B8-4197-BB55-5245519400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5213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07/s00330-019-06632-8" TargetMode="External"/><Relationship Id="rId2" Type="http://schemas.openxmlformats.org/officeDocument/2006/relationships/hyperlink" Target="https://doi.org/10.1038/s41571-019-0177-5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oi.org/10.1038/s41591-019-0715-9" TargetMode="External"/><Relationship Id="rId4" Type="http://schemas.openxmlformats.org/officeDocument/2006/relationships/hyperlink" Target="https://doi.org/10.3390/brainsci10020118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3DD6C1B-1140-4614-AFEB-4D8343DB19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98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015C8A-9E7D-434B-9316-79C9429FE4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5053263" cy="3112168"/>
          </a:xfrm>
        </p:spPr>
        <p:txBody>
          <a:bodyPr>
            <a:normAutofit/>
          </a:bodyPr>
          <a:lstStyle/>
          <a:p>
            <a:r>
              <a:rPr lang="en-US" altLang="zh-CN" sz="4800" dirty="0">
                <a:solidFill>
                  <a:srgbClr val="FFC000"/>
                </a:solidFill>
              </a:rPr>
              <a:t>Detecting Brain tumors in Magnetic Resonance Imaging (MRI)</a:t>
            </a:r>
            <a:endParaRPr lang="en-US" sz="4800" dirty="0">
              <a:solidFill>
                <a:srgbClr val="FFC000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176ECA-2332-46B8-A4CE-512A8AF245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8862" y="3582337"/>
            <a:ext cx="4395537" cy="1023255"/>
          </a:xfrm>
        </p:spPr>
        <p:txBody>
          <a:bodyPr>
            <a:noAutofit/>
          </a:bodyPr>
          <a:lstStyle/>
          <a:p>
            <a:r>
              <a:rPr lang="en-US" sz="3200" dirty="0">
                <a:solidFill>
                  <a:srgbClr val="FFC000"/>
                </a:solidFill>
              </a:rPr>
              <a:t>Group 5</a:t>
            </a:r>
          </a:p>
          <a:p>
            <a:r>
              <a:rPr lang="en-US" sz="3200" dirty="0">
                <a:solidFill>
                  <a:srgbClr val="FFC000"/>
                </a:solidFill>
              </a:rPr>
              <a:t>Maliha Aziz, Zongzhu Li</a:t>
            </a:r>
          </a:p>
        </p:txBody>
      </p:sp>
    </p:spTree>
    <p:extLst>
      <p:ext uri="{BB962C8B-B14F-4D97-AF65-F5344CB8AC3E}">
        <p14:creationId xmlns:p14="http://schemas.microsoft.com/office/powerpoint/2010/main" val="31915661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8946B70-8E91-4C6E-A217-7AB7CF9B4B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1639" y="1432387"/>
            <a:ext cx="6108721" cy="3993226"/>
          </a:xfrm>
          <a:prstGeom prst="rect">
            <a:avLst/>
          </a:prstGeom>
        </p:spPr>
      </p:pic>
      <p:sp>
        <p:nvSpPr>
          <p:cNvPr id="6" name="Google Shape;65;p14">
            <a:extLst>
              <a:ext uri="{FF2B5EF4-FFF2-40B4-BE49-F238E27FC236}">
                <a16:creationId xmlns:a16="http://schemas.microsoft.com/office/drawing/2014/main" id="{95F0751A-1331-492C-9A13-1403176CB21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72440" y="439476"/>
            <a:ext cx="8302592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-US" sz="3600" b="1" dirty="0"/>
              <a:t>Modeling, Prediction and Evaluation - ANN</a:t>
            </a:r>
            <a:endParaRPr sz="3600" b="1" dirty="0"/>
          </a:p>
        </p:txBody>
      </p:sp>
    </p:spTree>
    <p:extLst>
      <p:ext uri="{BB962C8B-B14F-4D97-AF65-F5344CB8AC3E}">
        <p14:creationId xmlns:p14="http://schemas.microsoft.com/office/powerpoint/2010/main" val="35492221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C8ED04E-8B30-43F8-BB58-E57DC32AE5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7331450"/>
              </p:ext>
            </p:extLst>
          </p:nvPr>
        </p:nvGraphicFramePr>
        <p:xfrm>
          <a:off x="1127876" y="1191460"/>
          <a:ext cx="9936248" cy="55371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8737">
                  <a:extLst>
                    <a:ext uri="{9D8B030D-6E8A-4147-A177-3AD203B41FA5}">
                      <a16:colId xmlns:a16="http://schemas.microsoft.com/office/drawing/2014/main" val="1701406638"/>
                    </a:ext>
                  </a:extLst>
                </a:gridCol>
                <a:gridCol w="2000676">
                  <a:extLst>
                    <a:ext uri="{9D8B030D-6E8A-4147-A177-3AD203B41FA5}">
                      <a16:colId xmlns:a16="http://schemas.microsoft.com/office/drawing/2014/main" val="2160484523"/>
                    </a:ext>
                  </a:extLst>
                </a:gridCol>
                <a:gridCol w="1364776">
                  <a:extLst>
                    <a:ext uri="{9D8B030D-6E8A-4147-A177-3AD203B41FA5}">
                      <a16:colId xmlns:a16="http://schemas.microsoft.com/office/drawing/2014/main" val="2335447022"/>
                    </a:ext>
                  </a:extLst>
                </a:gridCol>
                <a:gridCol w="1937982">
                  <a:extLst>
                    <a:ext uri="{9D8B030D-6E8A-4147-A177-3AD203B41FA5}">
                      <a16:colId xmlns:a16="http://schemas.microsoft.com/office/drawing/2014/main" val="4169647509"/>
                    </a:ext>
                  </a:extLst>
                </a:gridCol>
                <a:gridCol w="1173707">
                  <a:extLst>
                    <a:ext uri="{9D8B030D-6E8A-4147-A177-3AD203B41FA5}">
                      <a16:colId xmlns:a16="http://schemas.microsoft.com/office/drawing/2014/main" val="2404704883"/>
                    </a:ext>
                  </a:extLst>
                </a:gridCol>
                <a:gridCol w="1187356">
                  <a:extLst>
                    <a:ext uri="{9D8B030D-6E8A-4147-A177-3AD203B41FA5}">
                      <a16:colId xmlns:a16="http://schemas.microsoft.com/office/drawing/2014/main" val="2792652474"/>
                    </a:ext>
                  </a:extLst>
                </a:gridCol>
                <a:gridCol w="1433014">
                  <a:extLst>
                    <a:ext uri="{9D8B030D-6E8A-4147-A177-3AD203B41FA5}">
                      <a16:colId xmlns:a16="http://schemas.microsoft.com/office/drawing/2014/main" val="2199756933"/>
                    </a:ext>
                  </a:extLst>
                </a:gridCol>
              </a:tblGrid>
              <a:tr h="63782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L</a:t>
                      </a:r>
                      <a:r>
                        <a:rPr lang="en-US" altLang="zh-CN" sz="2000" dirty="0"/>
                        <a:t>ayers &amp; </a:t>
                      </a:r>
                      <a:r>
                        <a:rPr lang="en-US" sz="2000" dirty="0"/>
                        <a:t>N</a:t>
                      </a:r>
                      <a:r>
                        <a:rPr lang="en-US" altLang="zh-CN" sz="2000" dirty="0"/>
                        <a:t>odes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Iteration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Activation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Early-stopping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Solver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Accuracy</a:t>
                      </a:r>
                    </a:p>
                    <a:p>
                      <a:pPr algn="ctr"/>
                      <a:r>
                        <a:rPr lang="en-US" sz="2000" dirty="0"/>
                        <a:t>(%)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6664216"/>
                  </a:ext>
                </a:extLst>
              </a:tr>
              <a:tr h="306221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(20, 20)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“sigmoid”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Adam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84.5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6353749"/>
                  </a:ext>
                </a:extLst>
              </a:tr>
              <a:tr h="25969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(20, 20)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solidFill>
                            <a:srgbClr val="FF0000"/>
                          </a:solidFill>
                        </a:rPr>
                        <a:t>“</a:t>
                      </a:r>
                      <a:r>
                        <a:rPr lang="en-US" sz="2000" dirty="0" err="1">
                          <a:solidFill>
                            <a:srgbClr val="FF0000"/>
                          </a:solidFill>
                        </a:rPr>
                        <a:t>relu</a:t>
                      </a:r>
                      <a:r>
                        <a:rPr lang="en-US" sz="2000" dirty="0">
                          <a:solidFill>
                            <a:srgbClr val="FF0000"/>
                          </a:solidFill>
                        </a:rPr>
                        <a:t>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Adam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79.4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4954146"/>
                  </a:ext>
                </a:extLst>
              </a:tr>
              <a:tr h="36506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(20, 20)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solidFill>
                            <a:srgbClr val="FF0000"/>
                          </a:solidFill>
                        </a:rPr>
                        <a:t>“sigmoid”, ”</a:t>
                      </a:r>
                      <a:r>
                        <a:rPr lang="en-US" sz="2000" dirty="0" err="1">
                          <a:solidFill>
                            <a:srgbClr val="FF0000"/>
                          </a:solidFill>
                        </a:rPr>
                        <a:t>relu</a:t>
                      </a:r>
                      <a:r>
                        <a:rPr lang="en-US" sz="2000" dirty="0">
                          <a:solidFill>
                            <a:srgbClr val="FF0000"/>
                          </a:solidFill>
                        </a:rPr>
                        <a:t>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Adam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82.1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3643451"/>
                  </a:ext>
                </a:extLst>
              </a:tr>
              <a:tr h="15380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solidFill>
                            <a:srgbClr val="FF0000"/>
                          </a:solidFill>
                        </a:rPr>
                        <a:t>(500, 500)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“sigmoid”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FF0000"/>
                          </a:solidFill>
                        </a:rPr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Adam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85.2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1952190"/>
                  </a:ext>
                </a:extLst>
              </a:tr>
              <a:tr h="46403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FF0000"/>
                          </a:solidFill>
                        </a:rPr>
                        <a:t>(20, 20, 20,20)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“sigmoid”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Adam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80.8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3013601"/>
                  </a:ext>
                </a:extLst>
              </a:tr>
              <a:tr h="39331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(</a:t>
                      </a:r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en-US" sz="2000" dirty="0"/>
                        <a:t>, </a:t>
                      </a:r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en-US" sz="20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FF0000"/>
                          </a:solidFill>
                        </a:rPr>
                        <a:t>2000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“sigmoid”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Adam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82.2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2101131"/>
                  </a:ext>
                </a:extLst>
              </a:tr>
              <a:tr h="40969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(20,20)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“sigmoid”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200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SGD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81.2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1531079"/>
                  </a:ext>
                </a:extLst>
              </a:tr>
              <a:tr h="267847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08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sz="2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20, 20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500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“sigmoid”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False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200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RMSprop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84.8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3664564"/>
                  </a:ext>
                </a:extLst>
              </a:tr>
              <a:tr h="267847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sz="2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20, 20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“sigmoid”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2000" kern="1200" dirty="0" err="1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Adagrad</a:t>
                      </a:r>
                      <a:endParaRPr lang="en-US" sz="2000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81.0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2717229"/>
                  </a:ext>
                </a:extLst>
              </a:tr>
              <a:tr h="267847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sz="2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20, 20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“sigmoid”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2000" kern="1200" dirty="0" err="1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Adadelta</a:t>
                      </a:r>
                      <a:endParaRPr lang="en-US" sz="2000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78.6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9242700"/>
                  </a:ext>
                </a:extLst>
              </a:tr>
              <a:tr h="267847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(20,20)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“sigmoid”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2000" kern="1200" dirty="0" err="1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Adamax</a:t>
                      </a:r>
                      <a:endParaRPr lang="en-US" sz="2000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73.3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4216678"/>
                  </a:ext>
                </a:extLst>
              </a:tr>
              <a:tr h="267847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solidFill>
                            <a:srgbClr val="FF0000"/>
                          </a:solidFill>
                        </a:rPr>
                        <a:t>(500, 500, 20)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“sigmoid”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200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RMSprop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87.5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6635"/>
                  </a:ext>
                </a:extLst>
              </a:tr>
            </a:tbl>
          </a:graphicData>
        </a:graphic>
      </p:graphicFrame>
      <p:sp>
        <p:nvSpPr>
          <p:cNvPr id="5" name="Google Shape;65;p14">
            <a:extLst>
              <a:ext uri="{FF2B5EF4-FFF2-40B4-BE49-F238E27FC236}">
                <a16:creationId xmlns:a16="http://schemas.microsoft.com/office/drawing/2014/main" id="{77395108-A8BE-4F00-B460-7816B982F8E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72440" y="439476"/>
            <a:ext cx="8302592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-US" sz="3600" b="1" dirty="0"/>
              <a:t>Experiments Design and Results for ANN</a:t>
            </a:r>
            <a:br>
              <a:rPr lang="en-US" sz="3600" b="1" dirty="0"/>
            </a:br>
            <a:endParaRPr sz="3600" b="1" dirty="0"/>
          </a:p>
        </p:txBody>
      </p:sp>
    </p:spTree>
    <p:extLst>
      <p:ext uri="{BB962C8B-B14F-4D97-AF65-F5344CB8AC3E}">
        <p14:creationId xmlns:p14="http://schemas.microsoft.com/office/powerpoint/2010/main" val="41712237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" name="Group 96">
            <a:extLst>
              <a:ext uri="{FF2B5EF4-FFF2-40B4-BE49-F238E27FC236}">
                <a16:creationId xmlns:a16="http://schemas.microsoft.com/office/drawing/2014/main" id="{33DE103E-482C-4616-B7BB-DE64E6D0CB7D}"/>
              </a:ext>
            </a:extLst>
          </p:cNvPr>
          <p:cNvGrpSpPr/>
          <p:nvPr/>
        </p:nvGrpSpPr>
        <p:grpSpPr>
          <a:xfrm>
            <a:off x="145337" y="377440"/>
            <a:ext cx="5912768" cy="2128634"/>
            <a:chOff x="145337" y="361398"/>
            <a:chExt cx="5912768" cy="2128634"/>
          </a:xfrm>
        </p:grpSpPr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C4D4B06F-D10A-4776-A212-090AED3F6672}"/>
                </a:ext>
              </a:extLst>
            </p:cNvPr>
            <p:cNvGrpSpPr/>
            <p:nvPr/>
          </p:nvGrpSpPr>
          <p:grpSpPr>
            <a:xfrm>
              <a:off x="665409" y="361398"/>
              <a:ext cx="5392696" cy="2128634"/>
              <a:chOff x="474338" y="361398"/>
              <a:chExt cx="5392696" cy="2128634"/>
            </a:xfrm>
          </p:grpSpPr>
          <p:pic>
            <p:nvPicPr>
              <p:cNvPr id="59" name="Picture 58">
                <a:extLst>
                  <a:ext uri="{FF2B5EF4-FFF2-40B4-BE49-F238E27FC236}">
                    <a16:creationId xmlns:a16="http://schemas.microsoft.com/office/drawing/2014/main" id="{0CE80EE4-B693-4475-95A7-024001E53E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74338" y="361398"/>
                <a:ext cx="2804160" cy="2103120"/>
              </a:xfrm>
              <a:prstGeom prst="rect">
                <a:avLst/>
              </a:prstGeom>
            </p:spPr>
          </p:pic>
          <p:pic>
            <p:nvPicPr>
              <p:cNvPr id="60" name="Picture 59">
                <a:extLst>
                  <a:ext uri="{FF2B5EF4-FFF2-40B4-BE49-F238E27FC236}">
                    <a16:creationId xmlns:a16="http://schemas.microsoft.com/office/drawing/2014/main" id="{C7CC7C71-8BF4-43DF-832E-6161F8FF12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062874" y="386912"/>
                <a:ext cx="2804160" cy="2103120"/>
              </a:xfrm>
              <a:prstGeom prst="rect">
                <a:avLst/>
              </a:prstGeom>
            </p:spPr>
          </p:pic>
        </p:grp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11349D7F-6127-4098-881F-1A41E4AB4E28}"/>
                </a:ext>
              </a:extLst>
            </p:cNvPr>
            <p:cNvSpPr txBox="1"/>
            <p:nvPr/>
          </p:nvSpPr>
          <p:spPr>
            <a:xfrm>
              <a:off x="145337" y="1089792"/>
              <a:ext cx="64144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ANN</a:t>
              </a:r>
            </a:p>
            <a:p>
              <a:pPr algn="ctr"/>
              <a:r>
                <a:rPr lang="en-US" b="1" dirty="0"/>
                <a:t>01</a:t>
              </a:r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3E0FFC85-493D-45E1-B27F-A0F097A76A7A}"/>
              </a:ext>
            </a:extLst>
          </p:cNvPr>
          <p:cNvGrpSpPr/>
          <p:nvPr/>
        </p:nvGrpSpPr>
        <p:grpSpPr>
          <a:xfrm>
            <a:off x="161379" y="2481675"/>
            <a:ext cx="5856745" cy="2105351"/>
            <a:chOff x="161379" y="2465633"/>
            <a:chExt cx="5856745" cy="2105351"/>
          </a:xfrm>
        </p:grpSpPr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49DEBECB-AFC4-43C7-8C2A-D4BC97F9E8A0}"/>
                </a:ext>
              </a:extLst>
            </p:cNvPr>
            <p:cNvGrpSpPr/>
            <p:nvPr/>
          </p:nvGrpSpPr>
          <p:grpSpPr>
            <a:xfrm>
              <a:off x="647889" y="2465633"/>
              <a:ext cx="5370235" cy="2105351"/>
              <a:chOff x="456818" y="2465633"/>
              <a:chExt cx="5370235" cy="2105351"/>
            </a:xfrm>
          </p:grpSpPr>
          <p:pic>
            <p:nvPicPr>
              <p:cNvPr id="62" name="Picture 61">
                <a:extLst>
                  <a:ext uri="{FF2B5EF4-FFF2-40B4-BE49-F238E27FC236}">
                    <a16:creationId xmlns:a16="http://schemas.microsoft.com/office/drawing/2014/main" id="{C7749FF7-6C3F-418F-A245-60BAB4D7D8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56818" y="2465633"/>
                <a:ext cx="2804160" cy="2103120"/>
              </a:xfrm>
              <a:prstGeom prst="rect">
                <a:avLst/>
              </a:prstGeom>
            </p:spPr>
          </p:pic>
          <p:pic>
            <p:nvPicPr>
              <p:cNvPr id="64" name="Picture 63">
                <a:extLst>
                  <a:ext uri="{FF2B5EF4-FFF2-40B4-BE49-F238E27FC236}">
                    <a16:creationId xmlns:a16="http://schemas.microsoft.com/office/drawing/2014/main" id="{3BA0155D-92D5-4DDD-9F71-40A9B8FC1D3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022893" y="2467864"/>
                <a:ext cx="2804160" cy="2103120"/>
              </a:xfrm>
              <a:prstGeom prst="rect">
                <a:avLst/>
              </a:prstGeom>
            </p:spPr>
          </p:pic>
        </p:grp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3EAE6E41-AB26-4AD8-8F6E-2FD86FEA1563}"/>
                </a:ext>
              </a:extLst>
            </p:cNvPr>
            <p:cNvSpPr txBox="1"/>
            <p:nvPr/>
          </p:nvSpPr>
          <p:spPr>
            <a:xfrm>
              <a:off x="161379" y="3240847"/>
              <a:ext cx="64144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ANN</a:t>
              </a:r>
            </a:p>
            <a:p>
              <a:pPr algn="ctr"/>
              <a:r>
                <a:rPr lang="en-US" b="1" dirty="0"/>
                <a:t>02</a:t>
              </a:r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510D96B6-C04C-45EB-ADCF-9EC6DC486395}"/>
              </a:ext>
            </a:extLst>
          </p:cNvPr>
          <p:cNvGrpSpPr/>
          <p:nvPr/>
        </p:nvGrpSpPr>
        <p:grpSpPr>
          <a:xfrm>
            <a:off x="131567" y="4622669"/>
            <a:ext cx="5886557" cy="2122063"/>
            <a:chOff x="131567" y="4606627"/>
            <a:chExt cx="5886557" cy="2122063"/>
          </a:xfrm>
        </p:grpSpPr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72182FC6-99F2-4048-9FC2-B761F55F1BA3}"/>
                </a:ext>
              </a:extLst>
            </p:cNvPr>
            <p:cNvGrpSpPr/>
            <p:nvPr/>
          </p:nvGrpSpPr>
          <p:grpSpPr>
            <a:xfrm>
              <a:off x="614516" y="4606627"/>
              <a:ext cx="5403608" cy="2122063"/>
              <a:chOff x="423445" y="4606627"/>
              <a:chExt cx="5403608" cy="2122063"/>
            </a:xfrm>
          </p:grpSpPr>
          <p:pic>
            <p:nvPicPr>
              <p:cNvPr id="68" name="Picture 67">
                <a:extLst>
                  <a:ext uri="{FF2B5EF4-FFF2-40B4-BE49-F238E27FC236}">
                    <a16:creationId xmlns:a16="http://schemas.microsoft.com/office/drawing/2014/main" id="{3E1FBC71-39E8-492B-85C7-8DAB6D20E4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23445" y="4606627"/>
                <a:ext cx="2804160" cy="2103120"/>
              </a:xfrm>
              <a:prstGeom prst="rect">
                <a:avLst/>
              </a:prstGeom>
            </p:spPr>
          </p:pic>
          <p:pic>
            <p:nvPicPr>
              <p:cNvPr id="70" name="Picture 69">
                <a:extLst>
                  <a:ext uri="{FF2B5EF4-FFF2-40B4-BE49-F238E27FC236}">
                    <a16:creationId xmlns:a16="http://schemas.microsoft.com/office/drawing/2014/main" id="{F1DD6823-8756-4A38-AFAB-9950D3E66D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022893" y="4625570"/>
                <a:ext cx="2804160" cy="2103120"/>
              </a:xfrm>
              <a:prstGeom prst="rect">
                <a:avLst/>
              </a:prstGeom>
            </p:spPr>
          </p:pic>
        </p:grp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B8C71861-0804-491E-A711-3B6F3F3DFCFD}"/>
                </a:ext>
              </a:extLst>
            </p:cNvPr>
            <p:cNvSpPr txBox="1"/>
            <p:nvPr/>
          </p:nvSpPr>
          <p:spPr>
            <a:xfrm>
              <a:off x="131567" y="5376961"/>
              <a:ext cx="64144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ANN</a:t>
              </a:r>
            </a:p>
            <a:p>
              <a:pPr algn="ctr"/>
              <a:r>
                <a:rPr lang="en-US" b="1" dirty="0"/>
                <a:t>03</a:t>
              </a:r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F334C056-8DFE-40C3-8B97-6C3665F823E7}"/>
              </a:ext>
            </a:extLst>
          </p:cNvPr>
          <p:cNvGrpSpPr/>
          <p:nvPr/>
        </p:nvGrpSpPr>
        <p:grpSpPr>
          <a:xfrm>
            <a:off x="6115769" y="408076"/>
            <a:ext cx="5983991" cy="2116420"/>
            <a:chOff x="6099727" y="392034"/>
            <a:chExt cx="5983991" cy="2116420"/>
          </a:xfrm>
        </p:grpSpPr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4DB7D904-538B-41CE-999D-BC7547571D2D}"/>
                </a:ext>
              </a:extLst>
            </p:cNvPr>
            <p:cNvGrpSpPr/>
            <p:nvPr/>
          </p:nvGrpSpPr>
          <p:grpSpPr>
            <a:xfrm>
              <a:off x="6610260" y="392034"/>
              <a:ext cx="5473458" cy="2116420"/>
              <a:chOff x="6487428" y="392034"/>
              <a:chExt cx="5473458" cy="2116420"/>
            </a:xfrm>
          </p:grpSpPr>
          <p:pic>
            <p:nvPicPr>
              <p:cNvPr id="75" name="Picture 74">
                <a:extLst>
                  <a:ext uri="{FF2B5EF4-FFF2-40B4-BE49-F238E27FC236}">
                    <a16:creationId xmlns:a16="http://schemas.microsoft.com/office/drawing/2014/main" id="{805C79B3-DEF6-4361-BE93-CF26177F7C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487428" y="392034"/>
                <a:ext cx="2804160" cy="2103120"/>
              </a:xfrm>
              <a:prstGeom prst="rect">
                <a:avLst/>
              </a:prstGeom>
            </p:spPr>
          </p:pic>
          <p:pic>
            <p:nvPicPr>
              <p:cNvPr id="77" name="Picture 76">
                <a:extLst>
                  <a:ext uri="{FF2B5EF4-FFF2-40B4-BE49-F238E27FC236}">
                    <a16:creationId xmlns:a16="http://schemas.microsoft.com/office/drawing/2014/main" id="{7D77E59E-4AD5-4DCC-8A38-BDC7E6B659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156726" y="405334"/>
                <a:ext cx="2804160" cy="2103120"/>
              </a:xfrm>
              <a:prstGeom prst="rect">
                <a:avLst/>
              </a:prstGeom>
            </p:spPr>
          </p:pic>
        </p:grp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4ADBC3D9-2BD7-4104-9FB7-125C70CB81FB}"/>
                </a:ext>
              </a:extLst>
            </p:cNvPr>
            <p:cNvSpPr txBox="1"/>
            <p:nvPr/>
          </p:nvSpPr>
          <p:spPr>
            <a:xfrm>
              <a:off x="6099727" y="1108109"/>
              <a:ext cx="64144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ANN</a:t>
              </a:r>
            </a:p>
            <a:p>
              <a:pPr algn="ctr"/>
              <a:r>
                <a:rPr lang="en-US" b="1" dirty="0"/>
                <a:t>04</a:t>
              </a:r>
            </a:p>
          </p:txBody>
        </p:sp>
      </p:grpSp>
      <p:sp>
        <p:nvSpPr>
          <p:cNvPr id="89" name="TextBox 88">
            <a:extLst>
              <a:ext uri="{FF2B5EF4-FFF2-40B4-BE49-F238E27FC236}">
                <a16:creationId xmlns:a16="http://schemas.microsoft.com/office/drawing/2014/main" id="{D16B0338-D7F7-4BA3-938A-EE8BE502F30C}"/>
              </a:ext>
            </a:extLst>
          </p:cNvPr>
          <p:cNvSpPr txBox="1"/>
          <p:nvPr/>
        </p:nvSpPr>
        <p:spPr>
          <a:xfrm>
            <a:off x="6056145" y="5446189"/>
            <a:ext cx="6414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ANN</a:t>
            </a:r>
          </a:p>
          <a:p>
            <a:pPr algn="ctr"/>
            <a:r>
              <a:rPr lang="en-US" b="1" dirty="0"/>
              <a:t>06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E8517035-232C-48D7-B57A-FF0A4636385C}"/>
              </a:ext>
            </a:extLst>
          </p:cNvPr>
          <p:cNvSpPr txBox="1"/>
          <p:nvPr/>
        </p:nvSpPr>
        <p:spPr>
          <a:xfrm>
            <a:off x="6053873" y="3321328"/>
            <a:ext cx="6414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ANN</a:t>
            </a:r>
          </a:p>
          <a:p>
            <a:pPr algn="ctr"/>
            <a:r>
              <a:rPr lang="en-US" b="1" dirty="0"/>
              <a:t>05</a:t>
            </a:r>
          </a:p>
        </p:txBody>
      </p: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A1B43054-7AE7-4584-B9BE-1B055F544327}"/>
              </a:ext>
            </a:extLst>
          </p:cNvPr>
          <p:cNvGrpSpPr/>
          <p:nvPr/>
        </p:nvGrpSpPr>
        <p:grpSpPr>
          <a:xfrm>
            <a:off x="6580751" y="2523716"/>
            <a:ext cx="5501151" cy="2112065"/>
            <a:chOff x="6700584" y="2503507"/>
            <a:chExt cx="5501151" cy="2112065"/>
          </a:xfrm>
        </p:grpSpPr>
        <p:pic>
          <p:nvPicPr>
            <p:cNvPr id="106" name="Picture 105">
              <a:extLst>
                <a:ext uri="{FF2B5EF4-FFF2-40B4-BE49-F238E27FC236}">
                  <a16:creationId xmlns:a16="http://schemas.microsoft.com/office/drawing/2014/main" id="{346AA97B-4521-48BB-823F-64A26A0796D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700584" y="2503507"/>
              <a:ext cx="2804160" cy="2103120"/>
            </a:xfrm>
            <a:prstGeom prst="rect">
              <a:avLst/>
            </a:prstGeom>
          </p:spPr>
        </p:pic>
        <p:pic>
          <p:nvPicPr>
            <p:cNvPr id="107" name="Picture 106">
              <a:extLst>
                <a:ext uri="{FF2B5EF4-FFF2-40B4-BE49-F238E27FC236}">
                  <a16:creationId xmlns:a16="http://schemas.microsoft.com/office/drawing/2014/main" id="{87880798-1720-4632-858F-94552FF07CA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397575" y="2512452"/>
              <a:ext cx="2804160" cy="2103120"/>
            </a:xfrm>
            <a:prstGeom prst="rect">
              <a:avLst/>
            </a:prstGeom>
          </p:spPr>
        </p:pic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C04F88B5-7905-4EC2-A293-533BF2D0AF26}"/>
              </a:ext>
            </a:extLst>
          </p:cNvPr>
          <p:cNvGrpSpPr/>
          <p:nvPr/>
        </p:nvGrpSpPr>
        <p:grpSpPr>
          <a:xfrm>
            <a:off x="6580751" y="4650205"/>
            <a:ext cx="5501151" cy="2112400"/>
            <a:chOff x="6564709" y="4650205"/>
            <a:chExt cx="5501151" cy="2112400"/>
          </a:xfrm>
        </p:grpSpPr>
        <p:pic>
          <p:nvPicPr>
            <p:cNvPr id="109" name="Picture 108">
              <a:extLst>
                <a:ext uri="{FF2B5EF4-FFF2-40B4-BE49-F238E27FC236}">
                  <a16:creationId xmlns:a16="http://schemas.microsoft.com/office/drawing/2014/main" id="{1C5B605B-D1C6-47B5-B1F0-CD40102DBB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564709" y="4650205"/>
              <a:ext cx="2804160" cy="2103120"/>
            </a:xfrm>
            <a:prstGeom prst="rect">
              <a:avLst/>
            </a:prstGeom>
          </p:spPr>
        </p:pic>
        <p:pic>
          <p:nvPicPr>
            <p:cNvPr id="113" name="Picture 112">
              <a:extLst>
                <a:ext uri="{FF2B5EF4-FFF2-40B4-BE49-F238E27FC236}">
                  <a16:creationId xmlns:a16="http://schemas.microsoft.com/office/drawing/2014/main" id="{2E96C0FA-A003-41F2-AD33-50154AD5DAD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9261700" y="4659485"/>
              <a:ext cx="2804160" cy="21031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154574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>
            <a:extLst>
              <a:ext uri="{FF2B5EF4-FFF2-40B4-BE49-F238E27FC236}">
                <a16:creationId xmlns:a16="http://schemas.microsoft.com/office/drawing/2014/main" id="{CF08F7D6-D7D7-4F02-B7A3-1232122DF2C4}"/>
              </a:ext>
            </a:extLst>
          </p:cNvPr>
          <p:cNvGrpSpPr/>
          <p:nvPr/>
        </p:nvGrpSpPr>
        <p:grpSpPr>
          <a:xfrm>
            <a:off x="177421" y="2498804"/>
            <a:ext cx="6092672" cy="2103120"/>
            <a:chOff x="241589" y="2498804"/>
            <a:chExt cx="6092672" cy="2103120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0AD8E0E8-CFCB-4738-8404-140C1EC53508}"/>
                </a:ext>
              </a:extLst>
            </p:cNvPr>
            <p:cNvGrpSpPr/>
            <p:nvPr/>
          </p:nvGrpSpPr>
          <p:grpSpPr>
            <a:xfrm>
              <a:off x="896426" y="2498804"/>
              <a:ext cx="5437835" cy="2103120"/>
              <a:chOff x="6533378" y="5227638"/>
              <a:chExt cx="5437835" cy="2103120"/>
            </a:xfrm>
          </p:grpSpPr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0CD20059-0794-48EE-9713-65A62D2948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533378" y="5227638"/>
                <a:ext cx="2804160" cy="2103120"/>
              </a:xfrm>
              <a:prstGeom prst="rect">
                <a:avLst/>
              </a:prstGeom>
            </p:spPr>
          </p:pic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FFBCC2BF-24F2-4D29-BDB9-F3816F0524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167053" y="5227638"/>
                <a:ext cx="2804160" cy="2103120"/>
              </a:xfrm>
              <a:prstGeom prst="rect">
                <a:avLst/>
              </a:prstGeom>
            </p:spPr>
          </p:pic>
        </p:grp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64A2913-44A8-4507-8B1F-3003D3674A41}"/>
                </a:ext>
              </a:extLst>
            </p:cNvPr>
            <p:cNvSpPr txBox="1"/>
            <p:nvPr/>
          </p:nvSpPr>
          <p:spPr>
            <a:xfrm>
              <a:off x="241589" y="3227199"/>
              <a:ext cx="64144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ANN</a:t>
              </a:r>
            </a:p>
            <a:p>
              <a:pPr algn="ctr"/>
              <a:r>
                <a:rPr lang="en-US" b="1" dirty="0"/>
                <a:t>08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1FAED641-E8B2-47C7-B2AA-D99656B639A3}"/>
              </a:ext>
            </a:extLst>
          </p:cNvPr>
          <p:cNvGrpSpPr/>
          <p:nvPr/>
        </p:nvGrpSpPr>
        <p:grpSpPr>
          <a:xfrm>
            <a:off x="179693" y="4660736"/>
            <a:ext cx="6122484" cy="2103120"/>
            <a:chOff x="179693" y="4660736"/>
            <a:chExt cx="6122484" cy="2103120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DAB20D05-525E-4821-B72D-EEC06E62B56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48300" y="4660736"/>
              <a:ext cx="2804160" cy="2103120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E4B5D278-91AA-4670-B0AF-8972AE37872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498017" y="4660736"/>
              <a:ext cx="2804160" cy="2103120"/>
            </a:xfrm>
            <a:prstGeom prst="rect">
              <a:avLst/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BFD5E775-C484-4664-BC98-8E84BA75BB39}"/>
                </a:ext>
              </a:extLst>
            </p:cNvPr>
            <p:cNvSpPr txBox="1"/>
            <p:nvPr/>
          </p:nvSpPr>
          <p:spPr>
            <a:xfrm>
              <a:off x="179693" y="5344877"/>
              <a:ext cx="64144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ANN</a:t>
              </a:r>
            </a:p>
            <a:p>
              <a:pPr algn="ctr"/>
              <a:r>
                <a:rPr lang="en-US" b="1" dirty="0"/>
                <a:t>09</a:t>
              </a: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C303A95A-9CC5-4152-9150-97101FC6BB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13799" y="479606"/>
            <a:ext cx="2804160" cy="21031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1711653-C554-4C53-A02F-A83B3D3684D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89395" y="495648"/>
            <a:ext cx="2804160" cy="2103120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A7ACB3A5-6BC3-4BBF-A666-CEB766D55096}"/>
              </a:ext>
            </a:extLst>
          </p:cNvPr>
          <p:cNvSpPr txBox="1"/>
          <p:nvPr/>
        </p:nvSpPr>
        <p:spPr>
          <a:xfrm>
            <a:off x="6280261" y="1108109"/>
            <a:ext cx="6414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ANN</a:t>
            </a:r>
          </a:p>
          <a:p>
            <a:pPr algn="ctr"/>
            <a:r>
              <a:rPr lang="en-US" b="1" dirty="0"/>
              <a:t>10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5927DC52-913F-4BA3-87F1-CF6522F9892C}"/>
              </a:ext>
            </a:extLst>
          </p:cNvPr>
          <p:cNvGrpSpPr/>
          <p:nvPr/>
        </p:nvGrpSpPr>
        <p:grpSpPr>
          <a:xfrm>
            <a:off x="6813799" y="2546044"/>
            <a:ext cx="5364553" cy="2116768"/>
            <a:chOff x="6813799" y="2465834"/>
            <a:chExt cx="5364553" cy="2116768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7E3DE1C-8914-414A-B25A-7FE285497DF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813799" y="2465834"/>
              <a:ext cx="2804160" cy="210312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CD1BB2EF-2623-426F-9CD7-502445817A4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374192" y="2479482"/>
              <a:ext cx="2804160" cy="2103120"/>
            </a:xfrm>
            <a:prstGeom prst="rect">
              <a:avLst/>
            </a:prstGeom>
          </p:spPr>
        </p:pic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FEA20ED0-B0EE-4A5B-96EC-6AC877450C07}"/>
              </a:ext>
            </a:extLst>
          </p:cNvPr>
          <p:cNvSpPr txBox="1"/>
          <p:nvPr/>
        </p:nvSpPr>
        <p:spPr>
          <a:xfrm>
            <a:off x="6268885" y="3171202"/>
            <a:ext cx="6414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ANN</a:t>
            </a:r>
          </a:p>
          <a:p>
            <a:pPr algn="ctr"/>
            <a:r>
              <a:rPr lang="en-US" b="1" dirty="0"/>
              <a:t>11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4B8C992-B29B-4EA6-B33F-A5794A9EB46D}"/>
              </a:ext>
            </a:extLst>
          </p:cNvPr>
          <p:cNvSpPr txBox="1"/>
          <p:nvPr/>
        </p:nvSpPr>
        <p:spPr>
          <a:xfrm>
            <a:off x="177421" y="1089792"/>
            <a:ext cx="6414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ANN</a:t>
            </a:r>
          </a:p>
          <a:p>
            <a:pPr algn="ctr"/>
            <a:r>
              <a:rPr lang="en-US" b="1" dirty="0"/>
              <a:t>07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C6C842EB-4DE5-4FCE-841C-34928CDDD53D}"/>
              </a:ext>
            </a:extLst>
          </p:cNvPr>
          <p:cNvGrpSpPr/>
          <p:nvPr/>
        </p:nvGrpSpPr>
        <p:grpSpPr>
          <a:xfrm>
            <a:off x="848705" y="448210"/>
            <a:ext cx="5389960" cy="2106532"/>
            <a:chOff x="6768357" y="4635199"/>
            <a:chExt cx="5389960" cy="2106532"/>
          </a:xfrm>
        </p:grpSpPr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9E6ECDC8-7A51-4634-B3AF-14EC686DCDE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768357" y="4635199"/>
              <a:ext cx="2804160" cy="2103120"/>
            </a:xfrm>
            <a:prstGeom prst="rect">
              <a:avLst/>
            </a:prstGeom>
          </p:spPr>
        </p:pic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5C38DFF7-8695-4EFE-963B-199844F0D22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354157" y="4638611"/>
              <a:ext cx="2804160" cy="21031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703633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7CDF872-9D14-4689-A3B5-184FBDC480A5}"/>
              </a:ext>
            </a:extLst>
          </p:cNvPr>
          <p:cNvSpPr txBox="1"/>
          <p:nvPr/>
        </p:nvSpPr>
        <p:spPr>
          <a:xfrm>
            <a:off x="472440" y="1334139"/>
            <a:ext cx="97948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Hidden layers and Nodes: (500,500,20)/ Iteration: 500/ Activation: “sigmoid”/ Solver: </a:t>
            </a:r>
            <a:r>
              <a:rPr lang="en-US" sz="2400" dirty="0" err="1"/>
              <a:t>RMSpro</a:t>
            </a:r>
            <a:r>
              <a:rPr lang="en-US" sz="2400" dirty="0"/>
              <a:t> (</a:t>
            </a:r>
            <a:r>
              <a:rPr lang="en-US" sz="2400" dirty="0" err="1"/>
              <a:t>lr</a:t>
            </a:r>
            <a:r>
              <a:rPr lang="en-US" sz="2400" dirty="0"/>
              <a:t>=0.001)</a:t>
            </a:r>
          </a:p>
        </p:txBody>
      </p:sp>
      <p:sp>
        <p:nvSpPr>
          <p:cNvPr id="18" name="Google Shape;65;p14">
            <a:extLst>
              <a:ext uri="{FF2B5EF4-FFF2-40B4-BE49-F238E27FC236}">
                <a16:creationId xmlns:a16="http://schemas.microsoft.com/office/drawing/2014/main" id="{E9FB348E-1D39-48EE-9D03-75177AE0735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72440" y="439476"/>
            <a:ext cx="8302592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-US" sz="3600" b="1" dirty="0"/>
              <a:t>Modeling, Prediction and Evaluation - ANN</a:t>
            </a:r>
            <a:endParaRPr sz="3600" b="1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4DF56C5-D963-4AA4-8D5D-2DF00E0D6D75}"/>
              </a:ext>
            </a:extLst>
          </p:cNvPr>
          <p:cNvGrpSpPr/>
          <p:nvPr/>
        </p:nvGrpSpPr>
        <p:grpSpPr>
          <a:xfrm>
            <a:off x="592792" y="2134519"/>
            <a:ext cx="11006416" cy="4284005"/>
            <a:chOff x="592792" y="1471964"/>
            <a:chExt cx="11006416" cy="4284005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A8A405C4-E6F6-4E2A-8D84-FEE481F814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2792" y="1471964"/>
              <a:ext cx="4284005" cy="4284005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D91BF7F5-D018-4A7C-AD6F-23669B3B1C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40683" y="1871768"/>
              <a:ext cx="6458525" cy="348439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281640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5;p14">
            <a:extLst>
              <a:ext uri="{FF2B5EF4-FFF2-40B4-BE49-F238E27FC236}">
                <a16:creationId xmlns:a16="http://schemas.microsoft.com/office/drawing/2014/main" id="{537E20C8-1F77-4660-B8D9-B60E6153C72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72440" y="439476"/>
            <a:ext cx="8302592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-US" sz="3600" b="1" dirty="0"/>
              <a:t>Modeling, Prediction and Evaluation - ANN</a:t>
            </a:r>
            <a:endParaRPr sz="3600" b="1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8EFADE2-E7D2-48C5-A327-5880ABC5BD08}"/>
              </a:ext>
            </a:extLst>
          </p:cNvPr>
          <p:cNvGrpSpPr/>
          <p:nvPr/>
        </p:nvGrpSpPr>
        <p:grpSpPr>
          <a:xfrm>
            <a:off x="850231" y="1375336"/>
            <a:ext cx="10748211" cy="4107327"/>
            <a:chOff x="1010650" y="2165136"/>
            <a:chExt cx="9881936" cy="367364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606F1EB-9A67-4ED6-B8AE-4B7B4595D3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10650" y="2165136"/>
              <a:ext cx="4876800" cy="365760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EE02C73-AFF5-4275-B546-296CA303DCB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15786" y="2181178"/>
              <a:ext cx="4876800" cy="3657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884596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65;p14">
            <a:extLst>
              <a:ext uri="{FF2B5EF4-FFF2-40B4-BE49-F238E27FC236}">
                <a16:creationId xmlns:a16="http://schemas.microsoft.com/office/drawing/2014/main" id="{542F7CEC-663B-4D50-A5AF-0CDAB80DC38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72440" y="439476"/>
            <a:ext cx="8302592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-US" sz="3600" b="1" dirty="0"/>
              <a:t>Modeling, Prediction and Evaluation - CNN</a:t>
            </a:r>
            <a:endParaRPr sz="3600" b="1" dirty="0"/>
          </a:p>
        </p:txBody>
      </p:sp>
      <p:pic>
        <p:nvPicPr>
          <p:cNvPr id="2052" name="Picture 4" descr="Automatic localization and segmentation of focal cortical dysplasia in  FLAIR‐negative patients using a convolutional neural network - Feng - 2020  - Journal of Applied Clinical Medical Physics - Wiley Online Library">
            <a:extLst>
              <a:ext uri="{FF2B5EF4-FFF2-40B4-BE49-F238E27FC236}">
                <a16:creationId xmlns:a16="http://schemas.microsoft.com/office/drawing/2014/main" id="{858FD08D-3E08-4AB9-9353-FC386F8D75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357" y="1358574"/>
            <a:ext cx="10731957" cy="5059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79700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C1867181-463D-4599-95DA-33E0F40DBE47}"/>
              </a:ext>
            </a:extLst>
          </p:cNvPr>
          <p:cNvGrpSpPr/>
          <p:nvPr/>
        </p:nvGrpSpPr>
        <p:grpSpPr>
          <a:xfrm>
            <a:off x="867836" y="1541711"/>
            <a:ext cx="10456328" cy="4089068"/>
            <a:chOff x="405495" y="1340529"/>
            <a:chExt cx="11084329" cy="417693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982D300-83F7-448C-945D-6F12662E04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5495" y="1340529"/>
              <a:ext cx="4176939" cy="4176939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381DBB9-21AC-416E-A846-E0E73872C9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99867" y="1649560"/>
              <a:ext cx="6589957" cy="3558879"/>
            </a:xfrm>
            <a:prstGeom prst="rect">
              <a:avLst/>
            </a:prstGeom>
          </p:spPr>
        </p:pic>
      </p:grpSp>
      <p:sp>
        <p:nvSpPr>
          <p:cNvPr id="11" name="Google Shape;65;p14">
            <a:extLst>
              <a:ext uri="{FF2B5EF4-FFF2-40B4-BE49-F238E27FC236}">
                <a16:creationId xmlns:a16="http://schemas.microsoft.com/office/drawing/2014/main" id="{0ED1CD21-42B2-452C-833A-36790911284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72440" y="439476"/>
            <a:ext cx="8302592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-US" sz="3600" b="1" dirty="0"/>
              <a:t>Modeling, Prediction and Evaluation - CNN</a:t>
            </a:r>
            <a:endParaRPr sz="3600" b="1" dirty="0"/>
          </a:p>
        </p:txBody>
      </p:sp>
    </p:spTree>
    <p:extLst>
      <p:ext uri="{BB962C8B-B14F-4D97-AF65-F5344CB8AC3E}">
        <p14:creationId xmlns:p14="http://schemas.microsoft.com/office/powerpoint/2010/main" val="42329910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C1F92B5-1ECC-460E-9C5A-BCE9CA4B18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257" y="1692298"/>
            <a:ext cx="4499171" cy="337437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C294A53-51E1-4B55-BC74-D3006B94A4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7454" y="1463644"/>
            <a:ext cx="6577733" cy="3831686"/>
          </a:xfrm>
          <a:prstGeom prst="rect">
            <a:avLst/>
          </a:prstGeom>
        </p:spPr>
      </p:pic>
      <p:sp>
        <p:nvSpPr>
          <p:cNvPr id="8" name="Google Shape;65;p14">
            <a:extLst>
              <a:ext uri="{FF2B5EF4-FFF2-40B4-BE49-F238E27FC236}">
                <a16:creationId xmlns:a16="http://schemas.microsoft.com/office/drawing/2014/main" id="{C65EBD72-F948-40C2-B6AF-211A93D862E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72440" y="439476"/>
            <a:ext cx="8302592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-US" sz="3600" b="1" dirty="0"/>
              <a:t>Modeling, Prediction and Evaluation - CNN</a:t>
            </a:r>
            <a:endParaRPr sz="3600" b="1" dirty="0"/>
          </a:p>
        </p:txBody>
      </p:sp>
    </p:spTree>
    <p:extLst>
      <p:ext uri="{BB962C8B-B14F-4D97-AF65-F5344CB8AC3E}">
        <p14:creationId xmlns:p14="http://schemas.microsoft.com/office/powerpoint/2010/main" val="41243916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5;p14">
            <a:extLst>
              <a:ext uri="{FF2B5EF4-FFF2-40B4-BE49-F238E27FC236}">
                <a16:creationId xmlns:a16="http://schemas.microsoft.com/office/drawing/2014/main" id="{435E40CE-8D00-4957-A3B4-9E41CB2AFFA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72440" y="439476"/>
            <a:ext cx="8302592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-US" sz="3600" b="1" dirty="0"/>
              <a:t>Summary and Discussion</a:t>
            </a:r>
            <a:br>
              <a:rPr lang="en-US" sz="1400" dirty="0">
                <a:solidFill>
                  <a:schemeClr val="accent1"/>
                </a:solidFill>
              </a:rPr>
            </a:br>
            <a:endParaRPr sz="3600" b="1" dirty="0"/>
          </a:p>
        </p:txBody>
      </p:sp>
    </p:spTree>
    <p:extLst>
      <p:ext uri="{BB962C8B-B14F-4D97-AF65-F5344CB8AC3E}">
        <p14:creationId xmlns:p14="http://schemas.microsoft.com/office/powerpoint/2010/main" val="35229972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65;p14">
            <a:extLst>
              <a:ext uri="{FF2B5EF4-FFF2-40B4-BE49-F238E27FC236}">
                <a16:creationId xmlns:a16="http://schemas.microsoft.com/office/drawing/2014/main" id="{9DF7776B-7441-42B4-9D9F-F77CBF67BD6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6281" y="430232"/>
            <a:ext cx="2318886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/>
              <a:t>Outlines</a:t>
            </a:r>
            <a:endParaRPr sz="3600" b="1" dirty="0"/>
          </a:p>
        </p:txBody>
      </p:sp>
      <p:sp>
        <p:nvSpPr>
          <p:cNvPr id="6" name="Google Shape;67;p14">
            <a:extLst>
              <a:ext uri="{FF2B5EF4-FFF2-40B4-BE49-F238E27FC236}">
                <a16:creationId xmlns:a16="http://schemas.microsoft.com/office/drawing/2014/main" id="{05CC435D-16AA-4675-A022-FFF3E0F12772}"/>
              </a:ext>
            </a:extLst>
          </p:cNvPr>
          <p:cNvSpPr txBox="1">
            <a:spLocks/>
          </p:cNvSpPr>
          <p:nvPr/>
        </p:nvSpPr>
        <p:spPr>
          <a:xfrm>
            <a:off x="626281" y="1056333"/>
            <a:ext cx="8854603" cy="4574446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342900">
              <a:lnSpc>
                <a:spcPct val="160000"/>
              </a:lnSpc>
              <a:spcBef>
                <a:spcPts val="0"/>
              </a:spcBef>
              <a:buClr>
                <a:srgbClr val="0000FF"/>
              </a:buClr>
              <a:buSzPts val="1800"/>
              <a:buFont typeface="Arial" panose="020B0604020202020204" pitchFamily="34" charset="0"/>
              <a:buChar char="➢"/>
            </a:pPr>
            <a:r>
              <a:rPr lang="en-US" dirty="0">
                <a:solidFill>
                  <a:schemeClr val="accent1"/>
                </a:solidFill>
              </a:rPr>
              <a:t>Introduction</a:t>
            </a:r>
          </a:p>
          <a:p>
            <a:pPr marL="457200" indent="-342900">
              <a:lnSpc>
                <a:spcPct val="160000"/>
              </a:lnSpc>
              <a:spcBef>
                <a:spcPts val="0"/>
              </a:spcBef>
              <a:buClr>
                <a:srgbClr val="0000FF"/>
              </a:buClr>
              <a:buSzPts val="1800"/>
              <a:buFont typeface="Arial" panose="020B0604020202020204" pitchFamily="34" charset="0"/>
              <a:buChar char="➢"/>
            </a:pPr>
            <a:r>
              <a:rPr lang="en-US" dirty="0">
                <a:solidFill>
                  <a:schemeClr val="accent1"/>
                </a:solidFill>
              </a:rPr>
              <a:t>Overview of Dataset for Different Types of Brain Tumors </a:t>
            </a:r>
          </a:p>
          <a:p>
            <a:pPr marL="457200" indent="-342900">
              <a:lnSpc>
                <a:spcPct val="160000"/>
              </a:lnSpc>
              <a:spcBef>
                <a:spcPts val="0"/>
              </a:spcBef>
              <a:buClr>
                <a:srgbClr val="0000FF"/>
              </a:buClr>
              <a:buSzPts val="1800"/>
              <a:buFont typeface="Arial" panose="020B0604020202020204" pitchFamily="34" charset="0"/>
              <a:buChar char="➢"/>
            </a:pPr>
            <a:r>
              <a:rPr lang="en-US" dirty="0">
                <a:solidFill>
                  <a:schemeClr val="accent1"/>
                </a:solidFill>
              </a:rPr>
              <a:t>Data Preprocessing</a:t>
            </a:r>
          </a:p>
          <a:p>
            <a:pPr marL="457200" indent="-342900">
              <a:lnSpc>
                <a:spcPct val="160000"/>
              </a:lnSpc>
              <a:spcBef>
                <a:spcPts val="0"/>
              </a:spcBef>
              <a:buClr>
                <a:srgbClr val="0000FF"/>
              </a:buClr>
              <a:buSzPts val="1800"/>
              <a:buFont typeface="Arial" panose="020B0604020202020204" pitchFamily="34" charset="0"/>
              <a:buChar char="➢"/>
            </a:pPr>
            <a:r>
              <a:rPr lang="en-US" dirty="0">
                <a:solidFill>
                  <a:schemeClr val="accent1"/>
                </a:solidFill>
              </a:rPr>
              <a:t>Modeling, Prediction and Evaluation</a:t>
            </a:r>
          </a:p>
          <a:p>
            <a:pPr marL="914400" lvl="1" indent="-342900">
              <a:lnSpc>
                <a:spcPct val="160000"/>
              </a:lnSpc>
              <a:spcBef>
                <a:spcPts val="0"/>
              </a:spcBef>
              <a:buClr>
                <a:srgbClr val="0000FF"/>
              </a:buClr>
              <a:buSzPts val="1800"/>
              <a:buFont typeface="Arial" panose="020B0604020202020204" pitchFamily="34" charset="0"/>
              <a:buChar char="➢"/>
            </a:pPr>
            <a:r>
              <a:rPr lang="en-US" dirty="0">
                <a:solidFill>
                  <a:schemeClr val="accent1"/>
                </a:solidFill>
              </a:rPr>
              <a:t>SVM, KNN and Naïve Bayes</a:t>
            </a:r>
          </a:p>
          <a:p>
            <a:pPr marL="914400" lvl="1" indent="-342900">
              <a:lnSpc>
                <a:spcPct val="160000"/>
              </a:lnSpc>
              <a:spcBef>
                <a:spcPts val="0"/>
              </a:spcBef>
              <a:buClr>
                <a:srgbClr val="0000FF"/>
              </a:buClr>
              <a:buSzPts val="1800"/>
              <a:buFont typeface="Arial" panose="020B0604020202020204" pitchFamily="34" charset="0"/>
              <a:buChar char="➢"/>
            </a:pPr>
            <a:r>
              <a:rPr lang="en-US" dirty="0">
                <a:solidFill>
                  <a:schemeClr val="accent1"/>
                </a:solidFill>
              </a:rPr>
              <a:t>ANN with Parameters Exploratory </a:t>
            </a:r>
          </a:p>
          <a:p>
            <a:pPr marL="914400" lvl="1" indent="-342900">
              <a:lnSpc>
                <a:spcPct val="160000"/>
              </a:lnSpc>
              <a:spcBef>
                <a:spcPts val="0"/>
              </a:spcBef>
              <a:buClr>
                <a:srgbClr val="0000FF"/>
              </a:buClr>
              <a:buSzPts val="1800"/>
              <a:buFont typeface="Arial" panose="020B0604020202020204" pitchFamily="34" charset="0"/>
              <a:buChar char="➢"/>
            </a:pPr>
            <a:r>
              <a:rPr lang="en-US" dirty="0">
                <a:solidFill>
                  <a:schemeClr val="accent1"/>
                </a:solidFill>
              </a:rPr>
              <a:t>CNN</a:t>
            </a:r>
          </a:p>
          <a:p>
            <a:pPr marL="457200" indent="-342900">
              <a:lnSpc>
                <a:spcPct val="160000"/>
              </a:lnSpc>
              <a:spcBef>
                <a:spcPts val="0"/>
              </a:spcBef>
              <a:buClr>
                <a:srgbClr val="0000FF"/>
              </a:buClr>
              <a:buSzPts val="1800"/>
              <a:buFont typeface="Arial" panose="020B0604020202020204" pitchFamily="34" charset="0"/>
              <a:buChar char="➢"/>
            </a:pPr>
            <a:r>
              <a:rPr lang="en-US" dirty="0">
                <a:solidFill>
                  <a:schemeClr val="accent1"/>
                </a:solidFill>
              </a:rPr>
              <a:t>Summary and Discussion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624DF08-61C2-41CC-A2FC-CB3C20D0B4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530643"/>
            <a:ext cx="6000260" cy="3485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5198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4DB93556-DC30-48DE-B257-1212301B66C3}"/>
              </a:ext>
            </a:extLst>
          </p:cNvPr>
          <p:cNvSpPr txBox="1"/>
          <p:nvPr/>
        </p:nvSpPr>
        <p:spPr>
          <a:xfrm>
            <a:off x="368969" y="180018"/>
            <a:ext cx="11678652" cy="63401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References</a:t>
            </a:r>
          </a:p>
          <a:p>
            <a:r>
              <a:rPr lang="en-US" dirty="0">
                <a:solidFill>
                  <a:srgbClr val="333333"/>
                </a:solidFill>
                <a:latin typeface="-apple-system"/>
              </a:rPr>
              <a:t>1. </a:t>
            </a:r>
            <a:r>
              <a:rPr lang="en-US" dirty="0" err="1">
                <a:solidFill>
                  <a:srgbClr val="333333"/>
                </a:solidFill>
                <a:latin typeface="-apple-system"/>
              </a:rPr>
              <a:t>Aldape</a:t>
            </a:r>
            <a:r>
              <a:rPr lang="en-US" dirty="0">
                <a:solidFill>
                  <a:srgbClr val="333333"/>
                </a:solidFill>
                <a:latin typeface="-apple-system"/>
              </a:rPr>
              <a:t>, K., Brindle, K.M., </a:t>
            </a:r>
            <a:r>
              <a:rPr lang="en-US" dirty="0" err="1">
                <a:solidFill>
                  <a:srgbClr val="333333"/>
                </a:solidFill>
                <a:latin typeface="-apple-system"/>
              </a:rPr>
              <a:t>Chesler</a:t>
            </a:r>
            <a:r>
              <a:rPr lang="en-US" dirty="0">
                <a:solidFill>
                  <a:srgbClr val="333333"/>
                </a:solidFill>
                <a:latin typeface="-apple-system"/>
              </a:rPr>
              <a:t>, L. et al. Challenges to curing primary brain </a:t>
            </a:r>
            <a:r>
              <a:rPr lang="en-US" dirty="0" err="1">
                <a:solidFill>
                  <a:srgbClr val="333333"/>
                </a:solidFill>
                <a:latin typeface="-apple-system"/>
              </a:rPr>
              <a:t>tumours</a:t>
            </a:r>
            <a:r>
              <a:rPr lang="en-US" dirty="0">
                <a:solidFill>
                  <a:srgbClr val="333333"/>
                </a:solidFill>
                <a:latin typeface="-apple-system"/>
              </a:rPr>
              <a:t>. Nat Rev Clin Oncol 16, 509–520 (2019). </a:t>
            </a:r>
            <a:r>
              <a:rPr lang="en-US" dirty="0">
                <a:solidFill>
                  <a:srgbClr val="333333"/>
                </a:solidFill>
                <a:latin typeface="-apple-system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https://doi.org/10.1038/s41571-019-0177-5</a:t>
            </a:r>
            <a:endParaRPr lang="en-US" dirty="0">
              <a:solidFill>
                <a:srgbClr val="333333"/>
              </a:solidFill>
              <a:latin typeface="-apple-system"/>
            </a:endParaRPr>
          </a:p>
          <a:p>
            <a:endParaRPr lang="en-US" dirty="0">
              <a:solidFill>
                <a:srgbClr val="333333"/>
              </a:solidFill>
              <a:latin typeface="-apple-system"/>
            </a:endParaRPr>
          </a:p>
          <a:p>
            <a:r>
              <a:rPr lang="en-US" dirty="0">
                <a:solidFill>
                  <a:srgbClr val="333333"/>
                </a:solidFill>
                <a:latin typeface="-apple-system"/>
              </a:rPr>
              <a:t>2. Cao, H., </a:t>
            </a:r>
            <a:r>
              <a:rPr lang="en-US" dirty="0" err="1">
                <a:solidFill>
                  <a:srgbClr val="333333"/>
                </a:solidFill>
                <a:latin typeface="-apple-system"/>
              </a:rPr>
              <a:t>Erson-Omay</a:t>
            </a:r>
            <a:r>
              <a:rPr lang="en-US" dirty="0">
                <a:solidFill>
                  <a:srgbClr val="333333"/>
                </a:solidFill>
                <a:latin typeface="-apple-system"/>
              </a:rPr>
              <a:t>, E.Z., Li, X. et al. A quantitative model based on clinically relevant MRI features differentiates lower grade gliomas and glioblastoma. Eur </a:t>
            </a:r>
            <a:r>
              <a:rPr lang="en-US" dirty="0" err="1">
                <a:solidFill>
                  <a:srgbClr val="333333"/>
                </a:solidFill>
                <a:latin typeface="-apple-system"/>
              </a:rPr>
              <a:t>Radiol</a:t>
            </a:r>
            <a:r>
              <a:rPr lang="en-US" dirty="0">
                <a:solidFill>
                  <a:srgbClr val="333333"/>
                </a:solidFill>
                <a:latin typeface="-apple-system"/>
              </a:rPr>
              <a:t> 30, 3073–3082 (2020). </a:t>
            </a:r>
            <a:r>
              <a:rPr lang="en-US" dirty="0">
                <a:solidFill>
                  <a:srgbClr val="333333"/>
                </a:solidFill>
                <a:latin typeface="-apple-syste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https://doi.org/10.1007/s00330-019-06632-8</a:t>
            </a:r>
            <a:endParaRPr lang="en-US" dirty="0">
              <a:solidFill>
                <a:srgbClr val="333333"/>
              </a:solidFill>
              <a:latin typeface="-apple-system"/>
            </a:endParaRPr>
          </a:p>
          <a:p>
            <a:endParaRPr lang="en-US" dirty="0">
              <a:solidFill>
                <a:srgbClr val="333333"/>
              </a:solidFill>
              <a:latin typeface="-apple-system"/>
            </a:endParaRPr>
          </a:p>
          <a:p>
            <a:r>
              <a:rPr lang="en-US" dirty="0">
                <a:solidFill>
                  <a:srgbClr val="333333"/>
                </a:solidFill>
                <a:latin typeface="-apple-system"/>
              </a:rPr>
              <a:t>3. Nadeem, M. W., </a:t>
            </a:r>
            <a:r>
              <a:rPr lang="en-US" dirty="0" err="1">
                <a:solidFill>
                  <a:srgbClr val="333333"/>
                </a:solidFill>
                <a:latin typeface="-apple-system"/>
              </a:rPr>
              <a:t>Ghamdi</a:t>
            </a:r>
            <a:r>
              <a:rPr lang="en-US" dirty="0">
                <a:solidFill>
                  <a:srgbClr val="333333"/>
                </a:solidFill>
                <a:latin typeface="-apple-system"/>
              </a:rPr>
              <a:t>, M., Hussain, M., Khan, M. A., Khan, K. M., </a:t>
            </a:r>
            <a:r>
              <a:rPr lang="en-US" dirty="0" err="1">
                <a:solidFill>
                  <a:srgbClr val="333333"/>
                </a:solidFill>
                <a:latin typeface="-apple-system"/>
              </a:rPr>
              <a:t>Almotiri</a:t>
            </a:r>
            <a:r>
              <a:rPr lang="en-US" dirty="0">
                <a:solidFill>
                  <a:srgbClr val="333333"/>
                </a:solidFill>
                <a:latin typeface="-apple-system"/>
              </a:rPr>
              <a:t>, S. H., &amp; Butt, S. A. (2020). Brain Tumor Analysis Empowered with Deep Learning: A Review, Taxonomy, and Future Challenges. Brain sciences, 10(2), 118. </a:t>
            </a:r>
            <a:r>
              <a:rPr lang="en-US" dirty="0">
                <a:solidFill>
                  <a:srgbClr val="333333"/>
                </a:solidFill>
                <a:latin typeface="-apple-system"/>
                <a:hlinkClick r:id="rId4"/>
              </a:rPr>
              <a:t>https://doi.org/10.3390/brainsci10020118</a:t>
            </a:r>
            <a:endParaRPr lang="en-US" dirty="0">
              <a:solidFill>
                <a:srgbClr val="333333"/>
              </a:solidFill>
              <a:latin typeface="-apple-system"/>
            </a:endParaRPr>
          </a:p>
          <a:p>
            <a:endParaRPr lang="en-US" dirty="0">
              <a:solidFill>
                <a:srgbClr val="333333"/>
              </a:solidFill>
              <a:latin typeface="-apple-system"/>
            </a:endParaRPr>
          </a:p>
          <a:p>
            <a:r>
              <a:rPr lang="en-US" dirty="0">
                <a:solidFill>
                  <a:srgbClr val="333333"/>
                </a:solidFill>
                <a:latin typeface="-apple-system"/>
              </a:rPr>
              <a:t>4.</a:t>
            </a:r>
            <a:r>
              <a:rPr lang="en-US" b="0" i="0" dirty="0">
                <a:solidFill>
                  <a:srgbClr val="222222"/>
                </a:solidFill>
                <a:effectLst/>
                <a:latin typeface="-apple-system"/>
              </a:rPr>
              <a:t>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-apple-system"/>
              </a:rPr>
              <a:t>Hollon</a:t>
            </a:r>
            <a:r>
              <a:rPr lang="en-US" b="0" i="0" dirty="0">
                <a:solidFill>
                  <a:srgbClr val="222222"/>
                </a:solidFill>
                <a:effectLst/>
                <a:latin typeface="-apple-system"/>
              </a:rPr>
              <a:t>, T.C., Pandian, B.,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-apple-system"/>
              </a:rPr>
              <a:t>Adapa</a:t>
            </a:r>
            <a:r>
              <a:rPr lang="en-US" b="0" i="0" dirty="0">
                <a:solidFill>
                  <a:srgbClr val="222222"/>
                </a:solidFill>
                <a:effectLst/>
                <a:latin typeface="-apple-system"/>
              </a:rPr>
              <a:t>, A.R. </a:t>
            </a:r>
            <a:r>
              <a:rPr lang="en-US" b="0" i="1" dirty="0">
                <a:solidFill>
                  <a:srgbClr val="222222"/>
                </a:solidFill>
                <a:effectLst/>
                <a:latin typeface="-apple-system"/>
              </a:rPr>
              <a:t>et al.</a:t>
            </a:r>
            <a:r>
              <a:rPr lang="en-US" b="0" i="0" dirty="0">
                <a:solidFill>
                  <a:srgbClr val="222222"/>
                </a:solidFill>
                <a:effectLst/>
                <a:latin typeface="-apple-system"/>
              </a:rPr>
              <a:t> Near real-time intraoperative brain tumor diagnosis using stimulated Raman histology and deep neural networks. </a:t>
            </a:r>
            <a:r>
              <a:rPr lang="en-US" b="0" i="1" dirty="0">
                <a:solidFill>
                  <a:srgbClr val="222222"/>
                </a:solidFill>
                <a:effectLst/>
                <a:latin typeface="-apple-system"/>
              </a:rPr>
              <a:t>Nat Med</a:t>
            </a:r>
            <a:r>
              <a:rPr lang="en-US" b="0" i="0" dirty="0">
                <a:solidFill>
                  <a:srgbClr val="222222"/>
                </a:solidFill>
                <a:effectLst/>
                <a:latin typeface="-apple-system"/>
              </a:rPr>
              <a:t> </a:t>
            </a:r>
            <a:r>
              <a:rPr lang="en-US" b="1" i="0" dirty="0">
                <a:solidFill>
                  <a:srgbClr val="222222"/>
                </a:solidFill>
                <a:effectLst/>
                <a:latin typeface="-apple-system"/>
              </a:rPr>
              <a:t>26, </a:t>
            </a:r>
            <a:r>
              <a:rPr lang="en-US" b="0" i="0" dirty="0">
                <a:solidFill>
                  <a:srgbClr val="222222"/>
                </a:solidFill>
                <a:effectLst/>
                <a:latin typeface="-apple-system"/>
              </a:rPr>
              <a:t>52–58 (2020). </a:t>
            </a:r>
            <a:r>
              <a:rPr lang="en-US" b="0" i="0" dirty="0">
                <a:solidFill>
                  <a:srgbClr val="222222"/>
                </a:solidFill>
                <a:effectLst/>
                <a:latin typeface="-apple-system"/>
                <a:hlinkClick r:id="rId5"/>
              </a:rPr>
              <a:t>https://doi.org/10.1038/s41591-019-0715-9</a:t>
            </a:r>
            <a:endParaRPr lang="en-US" b="0" i="0" dirty="0">
              <a:solidFill>
                <a:srgbClr val="333333"/>
              </a:solidFill>
              <a:effectLst/>
              <a:latin typeface="-apple-system"/>
            </a:endParaRPr>
          </a:p>
          <a:p>
            <a:endParaRPr lang="en-US" dirty="0">
              <a:solidFill>
                <a:srgbClr val="333333"/>
              </a:solidFill>
              <a:latin typeface="-apple-system"/>
            </a:endParaRPr>
          </a:p>
          <a:p>
            <a:r>
              <a:rPr lang="en-US" dirty="0">
                <a:solidFill>
                  <a:srgbClr val="333333"/>
                </a:solidFill>
                <a:latin typeface="-apple-system"/>
              </a:rPr>
              <a:t>5.</a:t>
            </a:r>
          </a:p>
          <a:p>
            <a:endParaRPr lang="en-US" dirty="0">
              <a:solidFill>
                <a:srgbClr val="333333"/>
              </a:solidFill>
              <a:latin typeface="-apple-system"/>
            </a:endParaRPr>
          </a:p>
          <a:p>
            <a:r>
              <a:rPr lang="en-US" dirty="0">
                <a:solidFill>
                  <a:srgbClr val="333333"/>
                </a:solidFill>
                <a:latin typeface="-apple-system"/>
              </a:rPr>
              <a:t>6.</a:t>
            </a:r>
          </a:p>
          <a:p>
            <a:endParaRPr lang="en-US" dirty="0">
              <a:solidFill>
                <a:srgbClr val="333333"/>
              </a:solidFill>
              <a:latin typeface="-apple-system"/>
            </a:endParaRPr>
          </a:p>
          <a:p>
            <a:r>
              <a:rPr lang="en-US" dirty="0">
                <a:solidFill>
                  <a:srgbClr val="333333"/>
                </a:solidFill>
                <a:latin typeface="-apple-system"/>
              </a:rPr>
              <a:t>7.</a:t>
            </a:r>
          </a:p>
          <a:p>
            <a:endParaRPr lang="en-US" dirty="0">
              <a:solidFill>
                <a:srgbClr val="333333"/>
              </a:solidFill>
              <a:latin typeface="-apple-system"/>
            </a:endParaRPr>
          </a:p>
          <a:p>
            <a:r>
              <a:rPr lang="en-US" dirty="0">
                <a:solidFill>
                  <a:srgbClr val="333333"/>
                </a:solidFill>
                <a:latin typeface="-apple-system"/>
              </a:rPr>
              <a:t>8.</a:t>
            </a:r>
          </a:p>
          <a:p>
            <a:endParaRPr lang="en-US" dirty="0">
              <a:solidFill>
                <a:srgbClr val="333333"/>
              </a:solidFill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23845393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65;p14">
            <a:extLst>
              <a:ext uri="{FF2B5EF4-FFF2-40B4-BE49-F238E27FC236}">
                <a16:creationId xmlns:a16="http://schemas.microsoft.com/office/drawing/2014/main" id="{43B378A5-DD8B-4122-9FFD-2E07D54F427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84736" y="391350"/>
            <a:ext cx="3169118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/>
              <a:t>Introduction</a:t>
            </a:r>
            <a:endParaRPr sz="3600" b="1" dirty="0"/>
          </a:p>
        </p:txBody>
      </p:sp>
      <p:sp>
        <p:nvSpPr>
          <p:cNvPr id="5" name="Google Shape;67;p14">
            <a:extLst>
              <a:ext uri="{FF2B5EF4-FFF2-40B4-BE49-F238E27FC236}">
                <a16:creationId xmlns:a16="http://schemas.microsoft.com/office/drawing/2014/main" id="{B3336ADC-082F-4305-97D3-93DB22305F2C}"/>
              </a:ext>
            </a:extLst>
          </p:cNvPr>
          <p:cNvSpPr txBox="1">
            <a:spLocks/>
          </p:cNvSpPr>
          <p:nvPr/>
        </p:nvSpPr>
        <p:spPr>
          <a:xfrm>
            <a:off x="626281" y="1056333"/>
            <a:ext cx="9624624" cy="4574446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342900">
              <a:lnSpc>
                <a:spcPct val="160000"/>
              </a:lnSpc>
              <a:spcBef>
                <a:spcPts val="0"/>
              </a:spcBef>
              <a:buClr>
                <a:srgbClr val="0000FF"/>
              </a:buClr>
              <a:buSzPts val="1800"/>
              <a:buFont typeface="Arial" panose="020B0604020202020204" pitchFamily="34" charset="0"/>
              <a:buChar char="➢"/>
            </a:pPr>
            <a:r>
              <a:rPr lang="en-US" dirty="0"/>
              <a:t>Challenges in Brain Cancer Treatment</a:t>
            </a:r>
          </a:p>
          <a:p>
            <a:pPr marL="914400" lvl="1" indent="-342900">
              <a:lnSpc>
                <a:spcPct val="160000"/>
              </a:lnSpc>
              <a:spcBef>
                <a:spcPts val="0"/>
              </a:spcBef>
              <a:buClr>
                <a:srgbClr val="0000FF"/>
              </a:buClr>
              <a:buSzPts val="1800"/>
              <a:buFont typeface="Arial" panose="020B0604020202020204" pitchFamily="34" charset="0"/>
              <a:buChar char="➢"/>
            </a:pPr>
            <a:r>
              <a:rPr lang="en-US" i="0" dirty="0">
                <a:effectLst/>
                <a:latin typeface="BrandonText"/>
              </a:rPr>
              <a:t>Breaking through the blood-brain barrier</a:t>
            </a:r>
          </a:p>
          <a:p>
            <a:pPr marL="914400" lvl="1" indent="-342900">
              <a:lnSpc>
                <a:spcPct val="160000"/>
              </a:lnSpc>
              <a:spcBef>
                <a:spcPts val="0"/>
              </a:spcBef>
              <a:buClr>
                <a:srgbClr val="0000FF"/>
              </a:buClr>
              <a:buSzPts val="1800"/>
              <a:buFont typeface="Arial" panose="020B0604020202020204" pitchFamily="34" charset="0"/>
              <a:buChar char="➢"/>
            </a:pPr>
            <a:r>
              <a:rPr lang="en-US" i="0" dirty="0">
                <a:effectLst/>
                <a:latin typeface="BrandonText"/>
              </a:rPr>
              <a:t>The challenges of surgical removal</a:t>
            </a:r>
          </a:p>
          <a:p>
            <a:pPr marL="914400" lvl="1" indent="-342900">
              <a:lnSpc>
                <a:spcPct val="160000"/>
              </a:lnSpc>
              <a:spcBef>
                <a:spcPts val="0"/>
              </a:spcBef>
              <a:buClr>
                <a:srgbClr val="0000FF"/>
              </a:buClr>
              <a:buSzPts val="1800"/>
              <a:buFont typeface="Arial" panose="020B0604020202020204" pitchFamily="34" charset="0"/>
              <a:buChar char="➢"/>
            </a:pPr>
            <a:r>
              <a:rPr lang="en-US" dirty="0">
                <a:latin typeface="BrandonText"/>
              </a:rPr>
              <a:t>The efficiency and accuracy of brain cancer diagnosis by doctors</a:t>
            </a:r>
            <a:endParaRPr lang="en-US" dirty="0"/>
          </a:p>
          <a:p>
            <a:pPr marL="457200" indent="-342900">
              <a:lnSpc>
                <a:spcPct val="160000"/>
              </a:lnSpc>
              <a:spcBef>
                <a:spcPts val="0"/>
              </a:spcBef>
              <a:buClr>
                <a:srgbClr val="0000FF"/>
              </a:buClr>
              <a:buSzPts val="1800"/>
              <a:buFont typeface="Arial" panose="020B0604020202020204" pitchFamily="34" charset="0"/>
              <a:buChar char="➢"/>
            </a:pPr>
            <a:r>
              <a:rPr lang="en-US" dirty="0"/>
              <a:t>Application of Machine Learning in Brain Cancer Diagnosis (3)</a:t>
            </a:r>
          </a:p>
          <a:p>
            <a:pPr marL="914400" lvl="1" indent="-342900">
              <a:lnSpc>
                <a:spcPct val="160000"/>
              </a:lnSpc>
              <a:spcBef>
                <a:spcPts val="0"/>
              </a:spcBef>
              <a:buClr>
                <a:srgbClr val="0000FF"/>
              </a:buClr>
              <a:buSzPts val="1800"/>
              <a:buFont typeface="Arial" panose="020B0604020202020204" pitchFamily="34" charset="0"/>
              <a:buChar char="➢"/>
            </a:pPr>
            <a:r>
              <a:rPr lang="en-US" i="0" dirty="0">
                <a:effectLst/>
                <a:latin typeface="BrandonText"/>
              </a:rPr>
              <a:t>Increase the </a:t>
            </a:r>
            <a:r>
              <a:rPr lang="en-US" dirty="0">
                <a:latin typeface="BrandonText"/>
              </a:rPr>
              <a:t>efficiency and accuracy of brain cancer diagnosis</a:t>
            </a:r>
          </a:p>
          <a:p>
            <a:pPr marL="914400" lvl="1" indent="-342900">
              <a:lnSpc>
                <a:spcPct val="160000"/>
              </a:lnSpc>
              <a:spcBef>
                <a:spcPts val="0"/>
              </a:spcBef>
              <a:buClr>
                <a:srgbClr val="0000FF"/>
              </a:buClr>
              <a:buSzPts val="1800"/>
              <a:buFont typeface="Arial" panose="020B0604020202020204" pitchFamily="34" charset="0"/>
              <a:buChar char="➢"/>
            </a:pPr>
            <a:r>
              <a:rPr lang="en-US" i="0" dirty="0">
                <a:effectLst/>
                <a:latin typeface="BrandonText"/>
              </a:rPr>
              <a:t>Provide cloud diagnosis for people in the developing countries</a:t>
            </a:r>
          </a:p>
          <a:p>
            <a:pPr marL="114300" indent="0">
              <a:lnSpc>
                <a:spcPct val="160000"/>
              </a:lnSpc>
              <a:spcBef>
                <a:spcPts val="0"/>
              </a:spcBef>
              <a:buClr>
                <a:srgbClr val="0000FF"/>
              </a:buClr>
              <a:buSzPts val="1800"/>
              <a:buNone/>
            </a:pP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34773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4FF0E1BF-5EBD-4484-B684-EF554571C242}"/>
              </a:ext>
            </a:extLst>
          </p:cNvPr>
          <p:cNvGrpSpPr/>
          <p:nvPr/>
        </p:nvGrpSpPr>
        <p:grpSpPr>
          <a:xfrm>
            <a:off x="472440" y="1017450"/>
            <a:ext cx="7939315" cy="5000574"/>
            <a:chOff x="1204686" y="1255848"/>
            <a:chExt cx="7939315" cy="500057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CCE9160-C4B7-42B9-8EEC-7119FE8D0E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6202" b="9818"/>
            <a:stretch/>
          </p:blipFill>
          <p:spPr>
            <a:xfrm>
              <a:off x="1204686" y="1255848"/>
              <a:ext cx="7939315" cy="5000574"/>
            </a:xfrm>
            <a:prstGeom prst="rect">
              <a:avLst/>
            </a:prstGeom>
          </p:spPr>
        </p:pic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BB9A0441-B159-4E14-8D5D-7C803F2535C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126516" y="2743201"/>
              <a:ext cx="116114" cy="217714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16E8F388-DDE5-4C91-8BEC-8F04DC5F7F2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396515" y="2227945"/>
              <a:ext cx="116114" cy="217714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637E6A29-D62C-4E2B-9428-45E60F41A31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931886" y="4615544"/>
              <a:ext cx="116114" cy="217714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F932F17F-6CBA-47F1-A0D3-19ECC290001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174344" y="4492178"/>
              <a:ext cx="116114" cy="217714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46A4EE0D-1C31-4B4B-843C-12229BCC2EE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850743" y="4905830"/>
              <a:ext cx="116114" cy="217714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2D667E6D-D5CE-4CD8-BCEC-4038C3CEDEF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614232" y="5058230"/>
              <a:ext cx="116114" cy="217714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Google Shape;65;p14">
            <a:extLst>
              <a:ext uri="{FF2B5EF4-FFF2-40B4-BE49-F238E27FC236}">
                <a16:creationId xmlns:a16="http://schemas.microsoft.com/office/drawing/2014/main" id="{2B8066F3-B6D0-4C39-A9E5-0887B034DBB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72440" y="391350"/>
            <a:ext cx="10436192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-US" sz="3600" b="1" dirty="0"/>
              <a:t>Overview of Dataset for 3 Types of Brain Tumors </a:t>
            </a:r>
            <a:br>
              <a:rPr lang="en-US" sz="3600" b="1" dirty="0"/>
            </a:br>
            <a:endParaRPr sz="36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4FC1064-DA2E-48A6-8455-B1BD26FEBD33}"/>
              </a:ext>
            </a:extLst>
          </p:cNvPr>
          <p:cNvSpPr txBox="1"/>
          <p:nvPr/>
        </p:nvSpPr>
        <p:spPr>
          <a:xfrm>
            <a:off x="8636344" y="1693737"/>
            <a:ext cx="3555656" cy="16221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{'</a:t>
            </a:r>
            <a:r>
              <a:rPr lang="en-US" sz="2400" dirty="0" err="1"/>
              <a:t>glioma_tumor</a:t>
            </a:r>
            <a:r>
              <a:rPr lang="en-US" sz="2400" dirty="0"/>
              <a:t>': 826, '</a:t>
            </a:r>
            <a:r>
              <a:rPr lang="en-US" sz="2400" dirty="0" err="1"/>
              <a:t>meningioma_tumor</a:t>
            </a:r>
            <a:r>
              <a:rPr lang="en-US" sz="2400" dirty="0"/>
              <a:t>': 822, '</a:t>
            </a:r>
            <a:r>
              <a:rPr lang="en-US" sz="2400" dirty="0" err="1"/>
              <a:t>no_tumor</a:t>
            </a:r>
            <a:r>
              <a:rPr lang="en-US" sz="2400" dirty="0"/>
              <a:t>': 395, '</a:t>
            </a:r>
            <a:r>
              <a:rPr lang="en-US" sz="2400" dirty="0" err="1"/>
              <a:t>pituitary_tumor</a:t>
            </a:r>
            <a:r>
              <a:rPr lang="en-US" sz="2400" dirty="0"/>
              <a:t>': 827}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AA85BD9-CAC4-4CC6-825E-B1C7198A7F9B}"/>
              </a:ext>
            </a:extLst>
          </p:cNvPr>
          <p:cNvSpPr txBox="1"/>
          <p:nvPr/>
        </p:nvSpPr>
        <p:spPr>
          <a:xfrm>
            <a:off x="8747932" y="4024338"/>
            <a:ext cx="248885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512 X 512 JPG file</a:t>
            </a:r>
          </a:p>
        </p:txBody>
      </p:sp>
    </p:spTree>
    <p:extLst>
      <p:ext uri="{BB962C8B-B14F-4D97-AF65-F5344CB8AC3E}">
        <p14:creationId xmlns:p14="http://schemas.microsoft.com/office/powerpoint/2010/main" val="24308520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65;p14">
            <a:extLst>
              <a:ext uri="{FF2B5EF4-FFF2-40B4-BE49-F238E27FC236}">
                <a16:creationId xmlns:a16="http://schemas.microsoft.com/office/drawing/2014/main" id="{2B8066F3-B6D0-4C39-A9E5-0887B034DBB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72440" y="391350"/>
            <a:ext cx="4019349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-US" sz="3600" b="1" dirty="0"/>
              <a:t>Data Preprocessing</a:t>
            </a:r>
            <a:br>
              <a:rPr lang="en-US" sz="1400" dirty="0">
                <a:solidFill>
                  <a:schemeClr val="accent1"/>
                </a:solidFill>
              </a:rPr>
            </a:br>
            <a:r>
              <a:rPr lang="en-US" sz="3600" b="1" dirty="0"/>
              <a:t> </a:t>
            </a:r>
            <a:br>
              <a:rPr lang="en-US" sz="3600" b="1" dirty="0"/>
            </a:br>
            <a:endParaRPr sz="3600" b="1" dirty="0"/>
          </a:p>
        </p:txBody>
      </p:sp>
      <p:sp>
        <p:nvSpPr>
          <p:cNvPr id="14" name="Google Shape;67;p14">
            <a:extLst>
              <a:ext uri="{FF2B5EF4-FFF2-40B4-BE49-F238E27FC236}">
                <a16:creationId xmlns:a16="http://schemas.microsoft.com/office/drawing/2014/main" id="{F3959DA6-0FD1-46E6-8A29-C60283C03F08}"/>
              </a:ext>
            </a:extLst>
          </p:cNvPr>
          <p:cNvSpPr txBox="1">
            <a:spLocks/>
          </p:cNvSpPr>
          <p:nvPr/>
        </p:nvSpPr>
        <p:spPr>
          <a:xfrm>
            <a:off x="626280" y="1017451"/>
            <a:ext cx="11212794" cy="544919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342900">
              <a:lnSpc>
                <a:spcPct val="160000"/>
              </a:lnSpc>
              <a:spcBef>
                <a:spcPts val="0"/>
              </a:spcBef>
              <a:buClr>
                <a:srgbClr val="0000FF"/>
              </a:buClr>
              <a:buSzPts val="1800"/>
              <a:buFont typeface="Arial" panose="020B0604020202020204" pitchFamily="34" charset="0"/>
              <a:buChar char="➢"/>
            </a:pPr>
            <a:r>
              <a:rPr lang="en-US" dirty="0"/>
              <a:t>Resize --- (128 X 128)</a:t>
            </a:r>
          </a:p>
          <a:p>
            <a:pPr marL="457200" indent="-342900">
              <a:lnSpc>
                <a:spcPct val="160000"/>
              </a:lnSpc>
              <a:spcBef>
                <a:spcPts val="0"/>
              </a:spcBef>
              <a:buClr>
                <a:srgbClr val="0000FF"/>
              </a:buClr>
              <a:buSzPts val="1800"/>
              <a:buFont typeface="Arial" panose="020B0604020202020204" pitchFamily="34" charset="0"/>
              <a:buChar char="➢"/>
            </a:pPr>
            <a:r>
              <a:rPr lang="en-US" dirty="0"/>
              <a:t>Transform to array from image</a:t>
            </a:r>
          </a:p>
          <a:p>
            <a:pPr marL="457200" indent="-342900">
              <a:lnSpc>
                <a:spcPct val="160000"/>
              </a:lnSpc>
              <a:spcBef>
                <a:spcPts val="0"/>
              </a:spcBef>
              <a:buClr>
                <a:srgbClr val="0000FF"/>
              </a:buClr>
              <a:buSzPts val="1800"/>
              <a:buFont typeface="Arial" panose="020B0604020202020204" pitchFamily="34" charset="0"/>
              <a:buChar char="➢"/>
            </a:pPr>
            <a:r>
              <a:rPr lang="en-US" dirty="0"/>
              <a:t>Normalization---(/255.0)</a:t>
            </a:r>
            <a:endParaRPr lang="en-US" sz="2900" dirty="0"/>
          </a:p>
          <a:p>
            <a:pPr marL="457200" indent="-342900">
              <a:lnSpc>
                <a:spcPct val="160000"/>
              </a:lnSpc>
              <a:spcBef>
                <a:spcPts val="0"/>
              </a:spcBef>
              <a:buClr>
                <a:srgbClr val="0000FF"/>
              </a:buClr>
              <a:buSzPts val="1800"/>
              <a:buFont typeface="Arial" panose="020B0604020202020204" pitchFamily="34" charset="0"/>
              <a:buChar char="➢"/>
            </a:pPr>
            <a:r>
              <a:rPr lang="en-US" altLang="en-US" sz="2900" dirty="0"/>
              <a:t>Data Augmentation---(</a:t>
            </a:r>
            <a:r>
              <a:rPr lang="en-US" altLang="en-US" sz="2900" dirty="0" err="1"/>
              <a:t>ImageDataGenerator</a:t>
            </a:r>
            <a:r>
              <a:rPr lang="en-US" altLang="en-US" sz="2900" dirty="0"/>
              <a:t>)</a:t>
            </a:r>
          </a:p>
          <a:p>
            <a:pPr marL="914400" lvl="1" indent="-342900">
              <a:lnSpc>
                <a:spcPct val="160000"/>
              </a:lnSpc>
              <a:spcBef>
                <a:spcPts val="0"/>
              </a:spcBef>
              <a:buClr>
                <a:srgbClr val="0000FF"/>
              </a:buClr>
              <a:buSzPts val="1800"/>
              <a:buFont typeface="Arial" panose="020B0604020202020204" pitchFamily="34" charset="0"/>
              <a:buChar char="➢"/>
            </a:pPr>
            <a:r>
              <a:rPr lang="en-US" altLang="en-US" sz="2500" dirty="0" err="1"/>
              <a:t>rotation_range</a:t>
            </a:r>
            <a:r>
              <a:rPr lang="en-US" altLang="en-US" sz="2500" dirty="0"/>
              <a:t>=20, </a:t>
            </a:r>
          </a:p>
          <a:p>
            <a:pPr marL="914400" lvl="1" indent="-342900">
              <a:lnSpc>
                <a:spcPct val="160000"/>
              </a:lnSpc>
              <a:spcBef>
                <a:spcPts val="0"/>
              </a:spcBef>
              <a:buClr>
                <a:srgbClr val="0000FF"/>
              </a:buClr>
              <a:buSzPts val="1800"/>
              <a:buFont typeface="Arial" panose="020B0604020202020204" pitchFamily="34" charset="0"/>
              <a:buChar char="➢"/>
            </a:pPr>
            <a:r>
              <a:rPr lang="en-US" altLang="en-US" sz="2500" dirty="0" err="1"/>
              <a:t>width_shift_range</a:t>
            </a:r>
            <a:r>
              <a:rPr lang="en-US" altLang="en-US" sz="2500" dirty="0"/>
              <a:t>=0.2, </a:t>
            </a:r>
          </a:p>
          <a:p>
            <a:pPr marL="914400" lvl="1" indent="-342900">
              <a:lnSpc>
                <a:spcPct val="160000"/>
              </a:lnSpc>
              <a:spcBef>
                <a:spcPts val="0"/>
              </a:spcBef>
              <a:buClr>
                <a:srgbClr val="0000FF"/>
              </a:buClr>
              <a:buSzPts val="1800"/>
              <a:buFont typeface="Arial" panose="020B0604020202020204" pitchFamily="34" charset="0"/>
              <a:buChar char="➢"/>
            </a:pPr>
            <a:r>
              <a:rPr lang="en-US" altLang="en-US" sz="2500" dirty="0" err="1"/>
              <a:t>height_shift_range</a:t>
            </a:r>
            <a:r>
              <a:rPr lang="en-US" altLang="en-US" sz="2500" dirty="0"/>
              <a:t>=0.2, </a:t>
            </a:r>
          </a:p>
          <a:p>
            <a:pPr marL="914400" lvl="1" indent="-342900">
              <a:lnSpc>
                <a:spcPct val="160000"/>
              </a:lnSpc>
              <a:spcBef>
                <a:spcPts val="0"/>
              </a:spcBef>
              <a:buClr>
                <a:srgbClr val="0000FF"/>
              </a:buClr>
              <a:buSzPts val="1800"/>
              <a:buFont typeface="Arial" panose="020B0604020202020204" pitchFamily="34" charset="0"/>
              <a:buChar char="➢"/>
            </a:pPr>
            <a:r>
              <a:rPr lang="en-US" altLang="en-US" sz="2500" dirty="0" err="1"/>
              <a:t>zoom_range</a:t>
            </a:r>
            <a:r>
              <a:rPr lang="en-US" altLang="en-US" sz="2500" dirty="0"/>
              <a:t>=0.2, </a:t>
            </a:r>
          </a:p>
          <a:p>
            <a:pPr marL="914400" lvl="1" indent="-342900">
              <a:lnSpc>
                <a:spcPct val="160000"/>
              </a:lnSpc>
              <a:spcBef>
                <a:spcPts val="0"/>
              </a:spcBef>
              <a:buClr>
                <a:srgbClr val="0000FF"/>
              </a:buClr>
              <a:buSzPts val="1800"/>
              <a:buFont typeface="Arial" panose="020B0604020202020204" pitchFamily="34" charset="0"/>
              <a:buChar char="➢"/>
            </a:pPr>
            <a:r>
              <a:rPr lang="en-US" altLang="en-US" sz="2500" dirty="0" err="1"/>
              <a:t>horizontal_flip</a:t>
            </a:r>
            <a:r>
              <a:rPr lang="en-US" altLang="en-US" sz="2500" dirty="0"/>
              <a:t>=True</a:t>
            </a:r>
          </a:p>
          <a:p>
            <a:pPr marL="457200" indent="-342900">
              <a:lnSpc>
                <a:spcPct val="160000"/>
              </a:lnSpc>
              <a:spcBef>
                <a:spcPts val="0"/>
              </a:spcBef>
              <a:buClr>
                <a:srgbClr val="0000FF"/>
              </a:buClr>
              <a:buSzPts val="1800"/>
              <a:buFont typeface="Arial" panose="020B0604020202020204" pitchFamily="34" charset="0"/>
              <a:buChar char="➢"/>
            </a:pPr>
            <a:r>
              <a:rPr lang="en-US" altLang="en-US" sz="2900" dirty="0"/>
              <a:t>Data reshape from 3D to 2D</a:t>
            </a:r>
          </a:p>
        </p:txBody>
      </p:sp>
      <p:pic>
        <p:nvPicPr>
          <p:cNvPr id="9223" name="Picture 7" descr="1000x Faster Data Augmentation – The Berkeley Artificial Intelligence  Research Blog">
            <a:extLst>
              <a:ext uri="{FF2B5EF4-FFF2-40B4-BE49-F238E27FC236}">
                <a16:creationId xmlns:a16="http://schemas.microsoft.com/office/drawing/2014/main" id="{008BE4EE-6013-4BE9-9A76-50C6C18FBF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3511" y="1252250"/>
            <a:ext cx="6404147" cy="1677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5" name="Picture 9" descr="Image To Vector | Deep Learning Studies">
            <a:extLst>
              <a:ext uri="{FF2B5EF4-FFF2-40B4-BE49-F238E27FC236}">
                <a16:creationId xmlns:a16="http://schemas.microsoft.com/office/drawing/2014/main" id="{F010E6FE-71C4-495A-99B9-86D1218D44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9143" y="3321224"/>
            <a:ext cx="6265855" cy="3440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07277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upport-vector machine - Wikipedia">
            <a:extLst>
              <a:ext uri="{FF2B5EF4-FFF2-40B4-BE49-F238E27FC236}">
                <a16:creationId xmlns:a16="http://schemas.microsoft.com/office/drawing/2014/main" id="{570212BD-8851-435F-8FE1-D43273AC19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968" y="1697831"/>
            <a:ext cx="3557197" cy="3462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F0352B1-25DD-4467-BF5D-9B9F17ABE7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6963" y="1417847"/>
            <a:ext cx="3810000" cy="3810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D09DDDD-DF3C-44DF-A89D-9AAC23D66A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9205" y="2014788"/>
            <a:ext cx="3959792" cy="282842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06D04DD-10CB-4DD8-B797-CA876C21663A}"/>
              </a:ext>
            </a:extLst>
          </p:cNvPr>
          <p:cNvSpPr txBox="1"/>
          <p:nvPr/>
        </p:nvSpPr>
        <p:spPr>
          <a:xfrm>
            <a:off x="1791613" y="5227847"/>
            <a:ext cx="7612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SVM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4D53C8-89BF-4186-9EE5-EE79FD77B464}"/>
              </a:ext>
            </a:extLst>
          </p:cNvPr>
          <p:cNvSpPr txBox="1"/>
          <p:nvPr/>
        </p:nvSpPr>
        <p:spPr>
          <a:xfrm>
            <a:off x="5855085" y="5227847"/>
            <a:ext cx="7425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KNN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8B7085F-6815-4ABE-AD21-009D21F16C8B}"/>
              </a:ext>
            </a:extLst>
          </p:cNvPr>
          <p:cNvSpPr txBox="1"/>
          <p:nvPr/>
        </p:nvSpPr>
        <p:spPr>
          <a:xfrm>
            <a:off x="10139311" y="5227847"/>
            <a:ext cx="5501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NB</a:t>
            </a:r>
          </a:p>
        </p:txBody>
      </p:sp>
      <p:sp>
        <p:nvSpPr>
          <p:cNvPr id="10" name="Google Shape;65;p14">
            <a:extLst>
              <a:ext uri="{FF2B5EF4-FFF2-40B4-BE49-F238E27FC236}">
                <a16:creationId xmlns:a16="http://schemas.microsoft.com/office/drawing/2014/main" id="{2654322E-3A5D-49D8-BE8B-16459A7C39B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72440" y="391350"/>
            <a:ext cx="6890886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-US" sz="3600" b="1" dirty="0"/>
              <a:t>Modeling, Prediction and Evaluation</a:t>
            </a:r>
            <a:br>
              <a:rPr lang="en-US" sz="3600" b="1" dirty="0"/>
            </a:br>
            <a:br>
              <a:rPr lang="en-US" sz="3600" b="1" dirty="0"/>
            </a:br>
            <a:endParaRPr sz="3600" b="1" dirty="0"/>
          </a:p>
        </p:txBody>
      </p:sp>
    </p:spTree>
    <p:extLst>
      <p:ext uri="{BB962C8B-B14F-4D97-AF65-F5344CB8AC3E}">
        <p14:creationId xmlns:p14="http://schemas.microsoft.com/office/powerpoint/2010/main" val="23933615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7EADF040-9288-493F-997A-C5A46659BA26}"/>
              </a:ext>
            </a:extLst>
          </p:cNvPr>
          <p:cNvGrpSpPr/>
          <p:nvPr/>
        </p:nvGrpSpPr>
        <p:grpSpPr>
          <a:xfrm>
            <a:off x="785538" y="1897867"/>
            <a:ext cx="10620924" cy="4174528"/>
            <a:chOff x="566058" y="1418318"/>
            <a:chExt cx="10620924" cy="4174528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1000BA9-337B-4713-9AA6-82CD07B71F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66058" y="1418318"/>
              <a:ext cx="4174528" cy="4174528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89FE498E-00AF-4952-A1BC-B0B2E4229B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76275" y="1797162"/>
              <a:ext cx="6110707" cy="3263673"/>
            </a:xfrm>
            <a:prstGeom prst="rect">
              <a:avLst/>
            </a:prstGeom>
          </p:spPr>
        </p:pic>
      </p:grpSp>
      <p:sp>
        <p:nvSpPr>
          <p:cNvPr id="6" name="Google Shape;65;p14">
            <a:extLst>
              <a:ext uri="{FF2B5EF4-FFF2-40B4-BE49-F238E27FC236}">
                <a16:creationId xmlns:a16="http://schemas.microsoft.com/office/drawing/2014/main" id="{6937108F-2587-4CF2-9795-5D9E057CF51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72440" y="439476"/>
            <a:ext cx="8302592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-US" sz="3600" b="1" dirty="0"/>
              <a:t>Modeling, Prediction and Evaluation - SVM</a:t>
            </a:r>
            <a:br>
              <a:rPr lang="en-US" sz="3600" b="1" dirty="0"/>
            </a:br>
            <a:br>
              <a:rPr lang="en-US" sz="3600" b="1" dirty="0"/>
            </a:br>
            <a:endParaRPr sz="3600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9C51772-1B7F-4796-9880-7B96905129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7727" y="1497757"/>
            <a:ext cx="3336758" cy="40011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clf</a:t>
            </a: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 = SVC(</a:t>
            </a: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Arial Unicode MS"/>
                <a:ea typeface="JetBrains Mono"/>
              </a:rPr>
              <a:t>kernel</a:t>
            </a: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  <a:t>"poly"</a:t>
            </a: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)</a:t>
            </a:r>
            <a:endParaRPr kumimoji="0" lang="en-US" altLang="en-US" sz="2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95452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E12A632D-501B-48BD-8C23-4DFE57C59E5D}"/>
              </a:ext>
            </a:extLst>
          </p:cNvPr>
          <p:cNvGrpSpPr/>
          <p:nvPr/>
        </p:nvGrpSpPr>
        <p:grpSpPr>
          <a:xfrm>
            <a:off x="683667" y="2005944"/>
            <a:ext cx="10824665" cy="4511898"/>
            <a:chOff x="594178" y="1586159"/>
            <a:chExt cx="10422163" cy="418102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934932A-1528-4B44-BEEE-BCC25182669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4178" y="1586159"/>
              <a:ext cx="4181022" cy="4181022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594D4AD-4D76-4C90-BCC4-76A78A20A19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90670" y="2096633"/>
              <a:ext cx="5825671" cy="3058477"/>
            </a:xfrm>
            <a:prstGeom prst="rect">
              <a:avLst/>
            </a:prstGeom>
          </p:spPr>
        </p:pic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4BF3D488-48E0-4A06-B8F6-3515DE6B03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9257" y="1605834"/>
            <a:ext cx="5138452" cy="40011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000" dirty="0" err="1">
                <a:solidFill>
                  <a:srgbClr val="000000"/>
                </a:solidFill>
                <a:latin typeface="Arial Unicode MS"/>
                <a:ea typeface="JetBrains Mono"/>
              </a:rPr>
              <a:t>clf</a:t>
            </a:r>
            <a:r>
              <a:rPr lang="en-US" altLang="en-US" sz="2000" dirty="0">
                <a:solidFill>
                  <a:srgbClr val="000000"/>
                </a:solidFill>
                <a:latin typeface="Arial Unicode MS"/>
                <a:ea typeface="JetBrains Mono"/>
              </a:rPr>
              <a:t> = </a:t>
            </a:r>
            <a:r>
              <a:rPr lang="en-US" altLang="en-US" sz="2000" dirty="0" err="1">
                <a:solidFill>
                  <a:srgbClr val="000000"/>
                </a:solidFill>
                <a:latin typeface="Arial Unicode MS"/>
                <a:ea typeface="JetBrains Mono"/>
              </a:rPr>
              <a:t>KNeighborsClassifier</a:t>
            </a:r>
            <a:r>
              <a:rPr lang="en-US" altLang="en-US" sz="2000" dirty="0">
                <a:solidFill>
                  <a:srgbClr val="000000"/>
                </a:solidFill>
                <a:latin typeface="Arial Unicode MS"/>
                <a:ea typeface="JetBrains Mono"/>
              </a:rPr>
              <a:t>(</a:t>
            </a:r>
            <a:r>
              <a:rPr lang="en-US" altLang="en-US" sz="2000" dirty="0" err="1">
                <a:solidFill>
                  <a:srgbClr val="000000"/>
                </a:solidFill>
                <a:latin typeface="Arial Unicode MS"/>
                <a:ea typeface="JetBrains Mono"/>
              </a:rPr>
              <a:t>n_neighbors</a:t>
            </a:r>
            <a:r>
              <a:rPr lang="en-US" altLang="en-US" sz="2000" dirty="0">
                <a:solidFill>
                  <a:srgbClr val="000000"/>
                </a:solidFill>
                <a:latin typeface="Arial Unicode MS"/>
                <a:ea typeface="JetBrains Mono"/>
              </a:rPr>
              <a:t>=4)</a:t>
            </a:r>
          </a:p>
        </p:txBody>
      </p:sp>
      <p:sp>
        <p:nvSpPr>
          <p:cNvPr id="10" name="Google Shape;65;p14">
            <a:extLst>
              <a:ext uri="{FF2B5EF4-FFF2-40B4-BE49-F238E27FC236}">
                <a16:creationId xmlns:a16="http://schemas.microsoft.com/office/drawing/2014/main" id="{F866E68F-8768-407A-9D77-8FB2276532E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72440" y="439476"/>
            <a:ext cx="8302592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-US" sz="3600" b="1" dirty="0"/>
              <a:t>Modeling, Prediction and Evaluation - KNN</a:t>
            </a:r>
            <a:endParaRPr sz="3600" b="1" dirty="0"/>
          </a:p>
        </p:txBody>
      </p:sp>
    </p:spTree>
    <p:extLst>
      <p:ext uri="{BB962C8B-B14F-4D97-AF65-F5344CB8AC3E}">
        <p14:creationId xmlns:p14="http://schemas.microsoft.com/office/powerpoint/2010/main" val="9177748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5F6CE372-75AB-4E13-B6A8-5ACB0703F1A5}"/>
              </a:ext>
            </a:extLst>
          </p:cNvPr>
          <p:cNvGrpSpPr/>
          <p:nvPr/>
        </p:nvGrpSpPr>
        <p:grpSpPr>
          <a:xfrm>
            <a:off x="712565" y="1962195"/>
            <a:ext cx="10798954" cy="4210049"/>
            <a:chOff x="435103" y="1497692"/>
            <a:chExt cx="10798954" cy="421004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F759804-C67F-4EC4-AD7E-DFCB7BE287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5103" y="1497692"/>
              <a:ext cx="4210049" cy="4210049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20B5A6E-1156-4652-9F46-941E91C91E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26743" y="2041012"/>
              <a:ext cx="5907314" cy="3123407"/>
            </a:xfrm>
            <a:prstGeom prst="rect">
              <a:avLst/>
            </a:prstGeom>
          </p:spPr>
        </p:pic>
      </p:grpSp>
      <p:sp>
        <p:nvSpPr>
          <p:cNvPr id="9" name="Google Shape;65;p14">
            <a:extLst>
              <a:ext uri="{FF2B5EF4-FFF2-40B4-BE49-F238E27FC236}">
                <a16:creationId xmlns:a16="http://schemas.microsoft.com/office/drawing/2014/main" id="{7501F201-F4B5-4B70-9A46-CC3542E2526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72440" y="439476"/>
            <a:ext cx="8302592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-US" sz="3600" b="1" dirty="0"/>
              <a:t>Modeling, Prediction and Evaluation - KNN</a:t>
            </a:r>
            <a:endParaRPr sz="3600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4FFDA2B-30A3-468D-B8A8-B080363E62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8397" y="1489708"/>
            <a:ext cx="2399603" cy="40011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000" dirty="0" err="1">
                <a:solidFill>
                  <a:srgbClr val="000000"/>
                </a:solidFill>
                <a:latin typeface="Arial Unicode MS"/>
                <a:ea typeface="JetBrains Mono"/>
              </a:rPr>
              <a:t>clf</a:t>
            </a:r>
            <a:r>
              <a:rPr lang="en-US" altLang="en-US" sz="2000" dirty="0">
                <a:solidFill>
                  <a:srgbClr val="000000"/>
                </a:solidFill>
                <a:latin typeface="Arial Unicode MS"/>
                <a:ea typeface="JetBrains Mono"/>
              </a:rPr>
              <a:t> = </a:t>
            </a:r>
            <a:r>
              <a:rPr lang="en-US" altLang="en-US" sz="2000" dirty="0" err="1">
                <a:solidFill>
                  <a:srgbClr val="000000"/>
                </a:solidFill>
                <a:latin typeface="Arial Unicode MS"/>
                <a:ea typeface="JetBrains Mono"/>
              </a:rPr>
              <a:t>GaussianNB</a:t>
            </a:r>
            <a:r>
              <a:rPr lang="en-US" altLang="en-US" sz="2000" dirty="0">
                <a:solidFill>
                  <a:srgbClr val="000000"/>
                </a:solidFill>
                <a:latin typeface="Arial Unicode MS"/>
                <a:ea typeface="JetBrains Mono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9238819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840</Words>
  <Application>Microsoft Office PowerPoint</Application>
  <PresentationFormat>Widescreen</PresentationFormat>
  <Paragraphs>187</Paragraphs>
  <Slides>20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-apple-system</vt:lpstr>
      <vt:lpstr>Arial Unicode MS</vt:lpstr>
      <vt:lpstr>BrandonText</vt:lpstr>
      <vt:lpstr>Arial</vt:lpstr>
      <vt:lpstr>Calibri</vt:lpstr>
      <vt:lpstr>Calibri Light</vt:lpstr>
      <vt:lpstr>Office Theme</vt:lpstr>
      <vt:lpstr>Detecting Brain tumors in Magnetic Resonance Imaging (MRI)</vt:lpstr>
      <vt:lpstr>Outlines</vt:lpstr>
      <vt:lpstr>Introduction</vt:lpstr>
      <vt:lpstr>Overview of Dataset for 3 Types of Brain Tumors  </vt:lpstr>
      <vt:lpstr>Data Preprocessing   </vt:lpstr>
      <vt:lpstr>Modeling, Prediction and Evaluation  </vt:lpstr>
      <vt:lpstr>Modeling, Prediction and Evaluation - SVM  </vt:lpstr>
      <vt:lpstr>Modeling, Prediction and Evaluation - KNN</vt:lpstr>
      <vt:lpstr>Modeling, Prediction and Evaluation - KNN</vt:lpstr>
      <vt:lpstr>Modeling, Prediction and Evaluation - ANN</vt:lpstr>
      <vt:lpstr>Experiments Design and Results for ANN </vt:lpstr>
      <vt:lpstr>PowerPoint Presentation</vt:lpstr>
      <vt:lpstr>PowerPoint Presentation</vt:lpstr>
      <vt:lpstr>Modeling, Prediction and Evaluation - ANN</vt:lpstr>
      <vt:lpstr>Modeling, Prediction and Evaluation - ANN</vt:lpstr>
      <vt:lpstr>Modeling, Prediction and Evaluation - CNN</vt:lpstr>
      <vt:lpstr>Modeling, Prediction and Evaluation - CNN</vt:lpstr>
      <vt:lpstr>Modeling, Prediction and Evaluation - CNN</vt:lpstr>
      <vt:lpstr>Summary and Discussion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</dc:title>
  <dc:creator>zongzhu li</dc:creator>
  <cp:lastModifiedBy>zongzhu li</cp:lastModifiedBy>
  <cp:revision>183</cp:revision>
  <dcterms:created xsi:type="dcterms:W3CDTF">2021-04-21T14:33:25Z</dcterms:created>
  <dcterms:modified xsi:type="dcterms:W3CDTF">2021-06-21T04:30:40Z</dcterms:modified>
</cp:coreProperties>
</file>